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51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2EBF9-5A92-4714-9F29-C372726CDD77}" v="1" dt="2026-02-19T00:33:01.266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3:01.266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33:01.266" v="23773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70B96-9FC3-D238-8494-4F7889B86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81B71F4-08C1-E091-0B6A-A820915B94CB}"/>
              </a:ext>
            </a:extLst>
          </p:cNvPr>
          <p:cNvSpPr/>
          <p:nvPr/>
        </p:nvSpPr>
        <p:spPr>
          <a:xfrm>
            <a:off x="786301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黒川 恒一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D6C3D58-3A4D-2521-CF3E-4177492655D3}"/>
              </a:ext>
            </a:extLst>
          </p:cNvPr>
          <p:cNvSpPr/>
          <p:nvPr/>
        </p:nvSpPr>
        <p:spPr>
          <a:xfrm>
            <a:off x="786301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代表取締役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CEO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2A2B80-CCAB-D17C-C330-DEEE18642D1D}"/>
              </a:ext>
            </a:extLst>
          </p:cNvPr>
          <p:cNvSpPr/>
          <p:nvPr/>
        </p:nvSpPr>
        <p:spPr>
          <a:xfrm>
            <a:off x="786301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ベンチャーに転職し、事業統括責任者として組織再編と収益構造の再設計を実行。売上規模を</a:t>
            </a:r>
            <a:r>
              <a:rPr kumimoji="1" lang="en-US" altLang="ja-JP" sz="1100" dirty="0">
                <a:solidFill>
                  <a:schemeClr val="tx1"/>
                </a:solidFill>
              </a:rPr>
              <a:t>3</a:t>
            </a:r>
            <a:r>
              <a:rPr kumimoji="1" lang="ja-JP" altLang="en-US" sz="1100" dirty="0">
                <a:solidFill>
                  <a:schemeClr val="tx1"/>
                </a:solidFill>
              </a:rPr>
              <a:t>年で</a:t>
            </a:r>
            <a:r>
              <a:rPr kumimoji="1" lang="en-US" altLang="ja-JP" sz="1100" dirty="0">
                <a:solidFill>
                  <a:schemeClr val="tx1"/>
                </a:solidFill>
              </a:rPr>
              <a:t>2</a:t>
            </a:r>
            <a:r>
              <a:rPr kumimoji="1" lang="ja-JP" altLang="en-US" sz="1100" dirty="0">
                <a:solidFill>
                  <a:schemeClr val="tx1"/>
                </a:solidFill>
              </a:rPr>
              <a:t>倍に拡大させた経験を持つ。現在は自ら創業した企業で、戦略設計から資金調達、組織づくりまでを主導している。</a:t>
            </a:r>
          </a:p>
        </p:txBody>
      </p:sp>
      <p:pic>
        <p:nvPicPr>
          <p:cNvPr id="5" name="図 4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68EE2DC2-22A5-9113-259E-7E47C9B1A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5038"/>
          <a:stretch>
            <a:fillRect/>
          </a:stretch>
        </p:blipFill>
        <p:spPr>
          <a:xfrm>
            <a:off x="6342811" y="0"/>
            <a:ext cx="5849189" cy="685799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91D1706-6FEB-F55D-3685-6A81E1AE37B7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8DF1A04-43EC-13DD-610E-27F08FD40A47}"/>
              </a:ext>
            </a:extLst>
          </p:cNvPr>
          <p:cNvGrpSpPr/>
          <p:nvPr/>
        </p:nvGrpSpPr>
        <p:grpSpPr>
          <a:xfrm>
            <a:off x="786302" y="2189093"/>
            <a:ext cx="6711778" cy="1007549"/>
            <a:chOff x="988499" y="3563262"/>
            <a:chExt cx="7991871" cy="1007549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F237574-23E2-EAAB-045A-A72AB9145E7E}"/>
                </a:ext>
              </a:extLst>
            </p:cNvPr>
            <p:cNvSpPr/>
            <p:nvPr/>
          </p:nvSpPr>
          <p:spPr>
            <a:xfrm>
              <a:off x="988499" y="3563262"/>
              <a:ext cx="7991871" cy="465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>
                <a:spcBef>
                  <a:spcPts val="600"/>
                </a:spcBef>
              </a:pPr>
              <a:r>
                <a:rPr kumimoji="1" lang="ja-JP" altLang="en-US" sz="2000" b="1" dirty="0">
                  <a:solidFill>
                    <a:schemeClr val="bg1"/>
                  </a:solidFill>
                </a:rPr>
                <a:t>これまで数多くのクライアントを支援してきた私たちが</a:t>
              </a:r>
              <a:endParaRPr kumimoji="1" lang="en-US" altLang="ja-JP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BAE8AD64-41A5-A878-EFBC-0F0141887EAC}"/>
                </a:ext>
              </a:extLst>
            </p:cNvPr>
            <p:cNvSpPr/>
            <p:nvPr/>
          </p:nvSpPr>
          <p:spPr>
            <a:xfrm>
              <a:off x="988500" y="4145323"/>
              <a:ext cx="7250726" cy="4254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>
                <a:spcBef>
                  <a:spcPts val="600"/>
                </a:spcBef>
              </a:pPr>
              <a:r>
                <a:rPr kumimoji="1" lang="ja-JP" altLang="en-US" sz="2000" b="1" dirty="0">
                  <a:solidFill>
                    <a:schemeClr val="bg1"/>
                  </a:solidFill>
                </a:rPr>
                <a:t>本プロジェクトの成功と成果創出をお約束します。</a:t>
              </a:r>
              <a:endParaRPr kumimoji="1" lang="en-US" altLang="ja-JP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71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219</Words>
  <Application>Microsoft Office PowerPoint</Application>
  <PresentationFormat>ワイド画面</PresentationFormat>
  <Paragraphs>17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