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3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67441-1931-4EBD-AD5F-CAA197D4037D}" v="1" dt="2026-02-19T00:26:35.562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6:35.562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26:35.562" v="23773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F4703-7ECC-9A93-1DBD-76B3E0D01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154993E-0C69-7773-A211-486E00BBBB22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8D8B978-C15F-E55C-07CD-9B04F0D86EA0}"/>
              </a:ext>
            </a:extLst>
          </p:cNvPr>
          <p:cNvGrpSpPr/>
          <p:nvPr/>
        </p:nvGrpSpPr>
        <p:grpSpPr>
          <a:xfrm>
            <a:off x="596931" y="2060140"/>
            <a:ext cx="10998138" cy="2737720"/>
            <a:chOff x="640246" y="2060140"/>
            <a:chExt cx="10998138" cy="273772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AFAA739-A44F-11C8-0E88-D9C43C3D4F9F}"/>
                </a:ext>
              </a:extLst>
            </p:cNvPr>
            <p:cNvGrpSpPr/>
            <p:nvPr/>
          </p:nvGrpSpPr>
          <p:grpSpPr>
            <a:xfrm>
              <a:off x="3029228" y="2060140"/>
              <a:ext cx="2705756" cy="2737720"/>
              <a:chOff x="612038" y="3756735"/>
              <a:chExt cx="4898881" cy="2737720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3F365D6-C465-393D-12B4-4949376C47B2}"/>
                  </a:ext>
                </a:extLst>
              </p:cNvPr>
              <p:cNvSpPr/>
              <p:nvPr/>
            </p:nvSpPr>
            <p:spPr>
              <a:xfrm>
                <a:off x="612038" y="4067335"/>
                <a:ext cx="489888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E7BFB3C-A374-C6E8-8980-9ABEA02D2311}"/>
                  </a:ext>
                </a:extLst>
              </p:cNvPr>
              <p:cNvSpPr/>
              <p:nvPr/>
            </p:nvSpPr>
            <p:spPr>
              <a:xfrm>
                <a:off x="612038" y="3756735"/>
                <a:ext cx="489888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69CAD72-48F3-29E9-2BFF-C9B1991F0259}"/>
                  </a:ext>
                </a:extLst>
              </p:cNvPr>
              <p:cNvSpPr/>
              <p:nvPr/>
            </p:nvSpPr>
            <p:spPr>
              <a:xfrm>
                <a:off x="612038" y="4567767"/>
                <a:ext cx="4898881" cy="1926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900" dirty="0">
                    <a:solidFill>
                      <a:schemeClr val="tx1"/>
                    </a:solidFill>
                  </a:rPr>
    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    </a:r>
                <a:r>
                  <a:rPr kumimoji="1" lang="en-US" altLang="ja-JP" sz="9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900" dirty="0">
                    <a:solidFill>
                      <a:schemeClr val="tx1"/>
                    </a:solidFill>
                  </a:rPr>
                  <a:t>ベンチャーに転職し、事業統括責任者として組織再編と収益構造の再設計を実行。売上規模を</a:t>
                </a:r>
                <a:r>
                  <a:rPr kumimoji="1" lang="en-US" altLang="ja-JP" sz="900" dirty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900" dirty="0">
                    <a:solidFill>
                      <a:schemeClr val="tx1"/>
                    </a:solidFill>
                  </a:rPr>
                  <a:t>年で</a:t>
                </a:r>
                <a:r>
                  <a:rPr kumimoji="1" lang="en-US" altLang="ja-JP" sz="900" dirty="0">
                    <a:solidFill>
                      <a:schemeClr val="tx1"/>
                    </a:solidFill>
                  </a:rPr>
                  <a:t>2</a:t>
                </a:r>
                <a:r>
                  <a:rPr kumimoji="1" lang="ja-JP" altLang="en-US" sz="900" dirty="0">
                    <a:solidFill>
                      <a:schemeClr val="tx1"/>
                    </a:solidFill>
                  </a:rPr>
                  <a:t>倍に拡大させた経験を持つ。現在は自ら創業した企業で、戦略設計から資金調達、組織づくりまでを主導している。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912EC81-068D-8102-34D6-D52B7DA5DC61}"/>
                </a:ext>
              </a:extLst>
            </p:cNvPr>
            <p:cNvGrpSpPr/>
            <p:nvPr/>
          </p:nvGrpSpPr>
          <p:grpSpPr>
            <a:xfrm>
              <a:off x="8932627" y="2060140"/>
              <a:ext cx="2705757" cy="2737720"/>
              <a:chOff x="6332548" y="3756735"/>
              <a:chExt cx="4898888" cy="2737720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E6C091B-453B-4903-BDE9-786F6413A271}"/>
                  </a:ext>
                </a:extLst>
              </p:cNvPr>
              <p:cNvSpPr/>
              <p:nvPr/>
            </p:nvSpPr>
            <p:spPr>
              <a:xfrm>
                <a:off x="6332548" y="4067335"/>
                <a:ext cx="4898886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F79406C-AA34-1E90-DD58-EFCB77C274CF}"/>
                  </a:ext>
                </a:extLst>
              </p:cNvPr>
              <p:cNvSpPr/>
              <p:nvPr/>
            </p:nvSpPr>
            <p:spPr>
              <a:xfrm>
                <a:off x="6332548" y="3756735"/>
                <a:ext cx="4898888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37D9091-18AA-62AD-0608-01F61A8C3F43}"/>
                  </a:ext>
                </a:extLst>
              </p:cNvPr>
              <p:cNvSpPr/>
              <p:nvPr/>
            </p:nvSpPr>
            <p:spPr>
              <a:xfrm>
                <a:off x="6332550" y="4567767"/>
                <a:ext cx="4898882" cy="1926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900" dirty="0">
                    <a:solidFill>
                      <a:schemeClr val="tx1"/>
                    </a:solidFill>
                  </a:rPr>
                  <a:t>理工系大学院修了後、外資系コンサルティングファームに入社。製造業や</a:t>
                </a:r>
                <a:r>
                  <a:rPr kumimoji="1" lang="en-US" altLang="ja-JP" sz="9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900" dirty="0">
                    <a:solidFill>
                      <a:schemeClr val="tx1"/>
                    </a:solidFill>
                  </a:rPr>
                  <a:t>企業を中心に業務改善プロジェクトを担当し、データ分析と現場改革を組み合わせた実行支援を行う。独立後はスタートアップ数社のオペレーション設計を支援し、</a:t>
                </a:r>
                <a:r>
                  <a:rPr kumimoji="1" lang="en-US" altLang="ja-JP" sz="900" dirty="0">
                    <a:solidFill>
                      <a:schemeClr val="tx1"/>
                    </a:solidFill>
                  </a:rPr>
                  <a:t>KPI</a:t>
                </a:r>
                <a:r>
                  <a:rPr kumimoji="1" lang="ja-JP" altLang="en-US" sz="900" dirty="0">
                    <a:solidFill>
                      <a:schemeClr val="tx1"/>
                    </a:solidFill>
                  </a:rPr>
                  <a:t>管理体制や評価制度の構築を手がけた。現職では全社の業務プロセス設計と組織マネジメントを統括し、効率化と成長基盤の両立を推進している。</a:t>
                </a:r>
              </a:p>
            </p:txBody>
          </p:sp>
        </p:grpSp>
        <p:pic>
          <p:nvPicPr>
            <p:cNvPr id="6" name="図 5" descr="スーツを着て立っている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8393412-6EC5-8896-AF76-3590EF3C6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46" y="2060140"/>
              <a:ext cx="2295358" cy="2295358"/>
            </a:xfrm>
            <a:prstGeom prst="roundRect">
              <a:avLst/>
            </a:prstGeom>
            <a:ln>
              <a:noFill/>
            </a:ln>
          </p:spPr>
        </p:pic>
        <p:pic>
          <p:nvPicPr>
            <p:cNvPr id="7" name="図 6" descr="スーツを着た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69360A4-80EC-CD88-8745-48AD5F01E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645" y="2060140"/>
              <a:ext cx="2295358" cy="2295358"/>
            </a:xfrm>
            <a:prstGeom prst="round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116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