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3B9C5-7E1A-46F0-8810-6545F29EC2E5}" v="1" dt="2026-02-13T04:44:40.967"/>
    <p1510:client id="{78AF309E-A016-4AC8-998D-30C30D309897}" v="649" dt="2026-02-13T04:29:4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4:40.965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4:40.965" v="24485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D35B2-ACCD-A3F7-E645-39F2428E4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3680F685-8BF4-16A5-5B46-C920457B2068}"/>
              </a:ext>
            </a:extLst>
          </p:cNvPr>
          <p:cNvGrpSpPr/>
          <p:nvPr/>
        </p:nvGrpSpPr>
        <p:grpSpPr>
          <a:xfrm>
            <a:off x="614289" y="1519769"/>
            <a:ext cx="10963423" cy="4703231"/>
            <a:chOff x="584913" y="1773770"/>
            <a:chExt cx="10963423" cy="4703231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0A466679-80F3-E5ED-1F58-24C992B9CDF6}"/>
                </a:ext>
              </a:extLst>
            </p:cNvPr>
            <p:cNvGrpSpPr/>
            <p:nvPr/>
          </p:nvGrpSpPr>
          <p:grpSpPr>
            <a:xfrm>
              <a:off x="584913" y="1773770"/>
              <a:ext cx="2242954" cy="4703231"/>
              <a:chOff x="796579" y="1655237"/>
              <a:chExt cx="2242954" cy="4703231"/>
            </a:xfrm>
          </p:grpSpPr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55E73C89-156C-66C2-F884-67CD7648CEA7}"/>
                  </a:ext>
                </a:extLst>
              </p:cNvPr>
              <p:cNvSpPr/>
              <p:nvPr/>
            </p:nvSpPr>
            <p:spPr>
              <a:xfrm>
                <a:off x="796579" y="1655237"/>
                <a:ext cx="2242954" cy="257809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63500" sx="110000" sy="110000" algn="ctr" rotWithShape="0">
                  <a:schemeClr val="bg1">
                    <a:lumMod val="8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288000" rtlCol="0" anchor="t"/>
              <a:lstStyle/>
              <a:p>
                <a:pPr algn="ctr"/>
                <a:r>
                  <a:rPr kumimoji="1" lang="en-US" altLang="ja-JP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Phase1</a:t>
                </a:r>
                <a:endPara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74F264CD-2CBE-C2F6-B7CC-12E37EA5B779}"/>
                  </a:ext>
                </a:extLst>
              </p:cNvPr>
              <p:cNvSpPr/>
              <p:nvPr/>
            </p:nvSpPr>
            <p:spPr>
              <a:xfrm>
                <a:off x="855330" y="2853787"/>
                <a:ext cx="2125452" cy="5704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構想設計</a:t>
                </a:r>
                <a:endParaRPr kumimoji="1"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A475FD84-3791-A1C4-0FA9-0F816FA5ED4C}"/>
                  </a:ext>
                </a:extLst>
              </p:cNvPr>
              <p:cNvSpPr/>
              <p:nvPr/>
            </p:nvSpPr>
            <p:spPr>
              <a:xfrm>
                <a:off x="855330" y="4657938"/>
                <a:ext cx="2125452" cy="17005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理想の到達点を明確化し、実現に向けた全体戦略を描く段階です。</a:t>
                </a:r>
                <a:endParaRPr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市場環境・競合状況・自社資源を整理し、成長の方向性と優先順位を定めます。</a:t>
                </a:r>
                <a:endParaRPr kumimoji="1" lang="ja-JP" altLang="en-US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0AD5AF7D-3189-F890-C844-A2BBD2D1D69B}"/>
                </a:ext>
              </a:extLst>
            </p:cNvPr>
            <p:cNvGrpSpPr/>
            <p:nvPr/>
          </p:nvGrpSpPr>
          <p:grpSpPr>
            <a:xfrm>
              <a:off x="3491736" y="1773770"/>
              <a:ext cx="2242954" cy="4703231"/>
              <a:chOff x="796579" y="1655237"/>
              <a:chExt cx="2242954" cy="4703231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2FF9A9B9-EEE5-CEA4-0658-D5BDE8628B06}"/>
                  </a:ext>
                </a:extLst>
              </p:cNvPr>
              <p:cNvSpPr/>
              <p:nvPr/>
            </p:nvSpPr>
            <p:spPr>
              <a:xfrm>
                <a:off x="796579" y="1655237"/>
                <a:ext cx="2242954" cy="257809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63500" sx="110000" sy="110000" algn="ctr" rotWithShape="0">
                  <a:schemeClr val="bg1">
                    <a:lumMod val="8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288000" rtlCol="0" anchor="t"/>
              <a:lstStyle/>
              <a:p>
                <a:pPr algn="ctr"/>
                <a:r>
                  <a:rPr lang="en-US" altLang="ja-JP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Phase2</a:t>
                </a:r>
                <a:endParaRPr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75E205AB-EDC9-223B-7404-061DFC5CCFBB}"/>
                  </a:ext>
                </a:extLst>
              </p:cNvPr>
              <p:cNvSpPr/>
              <p:nvPr/>
            </p:nvSpPr>
            <p:spPr>
              <a:xfrm>
                <a:off x="855330" y="2853787"/>
                <a:ext cx="2125452" cy="5704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基盤構築</a:t>
                </a:r>
                <a:endParaRPr kumimoji="1"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92C417A9-5414-3A23-3C1F-B02E6ABAF603}"/>
                  </a:ext>
                </a:extLst>
              </p:cNvPr>
              <p:cNvSpPr/>
              <p:nvPr/>
            </p:nvSpPr>
            <p:spPr>
              <a:xfrm>
                <a:off x="855330" y="4657938"/>
                <a:ext cx="2125452" cy="17005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戦略を実行可能な形に落とし込み、商品設計・営業モデル・組織体制などの土台を整備します。</a:t>
                </a:r>
                <a:endParaRPr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再現性のある仕組みをつくる重要な期間です。</a:t>
                </a:r>
                <a:endParaRPr kumimoji="1" lang="ja-JP" altLang="en-US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C7BD5BC-5433-81FF-AB1D-FF745EC47764}"/>
                </a:ext>
              </a:extLst>
            </p:cNvPr>
            <p:cNvGrpSpPr/>
            <p:nvPr/>
          </p:nvGrpSpPr>
          <p:grpSpPr>
            <a:xfrm>
              <a:off x="6398559" y="1773770"/>
              <a:ext cx="2242954" cy="4703231"/>
              <a:chOff x="796579" y="1655237"/>
              <a:chExt cx="2242954" cy="4703231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EA7C1768-B335-D07D-62FA-BF5421167260}"/>
                  </a:ext>
                </a:extLst>
              </p:cNvPr>
              <p:cNvSpPr/>
              <p:nvPr/>
            </p:nvSpPr>
            <p:spPr>
              <a:xfrm>
                <a:off x="796579" y="1655237"/>
                <a:ext cx="2242954" cy="257809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63500" sx="110000" sy="110000" algn="ctr" rotWithShape="0">
                  <a:schemeClr val="bg1">
                    <a:lumMod val="8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288000" rtlCol="0" anchor="t"/>
              <a:lstStyle/>
              <a:p>
                <a:pPr algn="ctr"/>
                <a:r>
                  <a:rPr lang="en-US" altLang="ja-JP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Phase3</a:t>
                </a:r>
                <a:endParaRPr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C7F69E77-45DD-C6BE-353B-CE3D50E96355}"/>
                  </a:ext>
                </a:extLst>
              </p:cNvPr>
              <p:cNvSpPr/>
              <p:nvPr/>
            </p:nvSpPr>
            <p:spPr>
              <a:xfrm>
                <a:off x="855330" y="2853787"/>
                <a:ext cx="2125452" cy="5704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拡大加速</a:t>
                </a:r>
                <a:endParaRPr kumimoji="1"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90087E69-DC57-0496-E477-EDBBAAC80438}"/>
                  </a:ext>
                </a:extLst>
              </p:cNvPr>
              <p:cNvSpPr/>
              <p:nvPr/>
            </p:nvSpPr>
            <p:spPr>
              <a:xfrm>
                <a:off x="855330" y="4657938"/>
                <a:ext cx="2125452" cy="17005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確立したモデルを横展開し、エリア・顧客層・商品ラインを拡張します。</a:t>
                </a:r>
                <a:endParaRPr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投資と人材強化を進め、成長スピードを一段引き上げます。</a:t>
                </a:r>
                <a:endParaRPr kumimoji="1" lang="ja-JP" altLang="en-US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2CE04013-2004-A5B7-167C-4324099F11C7}"/>
                </a:ext>
              </a:extLst>
            </p:cNvPr>
            <p:cNvGrpSpPr/>
            <p:nvPr/>
          </p:nvGrpSpPr>
          <p:grpSpPr>
            <a:xfrm>
              <a:off x="9305382" y="1773770"/>
              <a:ext cx="2242954" cy="4703231"/>
              <a:chOff x="796579" y="1655237"/>
              <a:chExt cx="2242954" cy="4703231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2892D1E7-DF55-E0C3-5496-5218287BFEA1}"/>
                  </a:ext>
                </a:extLst>
              </p:cNvPr>
              <p:cNvSpPr/>
              <p:nvPr/>
            </p:nvSpPr>
            <p:spPr>
              <a:xfrm>
                <a:off x="796579" y="1655237"/>
                <a:ext cx="2242954" cy="257809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63500" sx="110000" sy="110000" algn="ctr" rotWithShape="0">
                  <a:schemeClr val="bg1">
                    <a:lumMod val="8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288000" rtlCol="0" anchor="t"/>
              <a:lstStyle/>
              <a:p>
                <a:pPr algn="ctr"/>
                <a:r>
                  <a:rPr lang="en-US" altLang="ja-JP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Phase4</a:t>
                </a:r>
                <a:endParaRPr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BCBC7B95-4812-DC82-EA24-74D228A18E08}"/>
                  </a:ext>
                </a:extLst>
              </p:cNvPr>
              <p:cNvSpPr/>
              <p:nvPr/>
            </p:nvSpPr>
            <p:spPr>
              <a:xfrm>
                <a:off x="855330" y="2853787"/>
                <a:ext cx="2125452" cy="5704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価値最大化</a:t>
                </a:r>
                <a:endParaRPr kumimoji="1"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EB3EC0AC-37D2-B7C3-8B83-61DCD01FAE63}"/>
                  </a:ext>
                </a:extLst>
              </p:cNvPr>
              <p:cNvSpPr/>
              <p:nvPr/>
            </p:nvSpPr>
            <p:spPr>
              <a:xfrm>
                <a:off x="855330" y="4657938"/>
                <a:ext cx="2125452" cy="17005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市場内での影響力を高め、ブランド力と価格決定力を確立します。</a:t>
                </a:r>
                <a:endParaRPr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171450" indent="-171450">
                  <a:lnSpc>
                    <a:spcPct val="15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単なる規模拡大ではなく、収益性と持続性を両立する成熟フェーズです。</a:t>
                </a:r>
                <a:endParaRPr kumimoji="1" lang="ja-JP" altLang="en-US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20AB807-0874-FF46-F319-948A97C525CE}"/>
              </a:ext>
            </a:extLst>
          </p:cNvPr>
          <p:cNvSpPr/>
          <p:nvPr/>
        </p:nvSpPr>
        <p:spPr>
          <a:xfrm>
            <a:off x="0" y="0"/>
            <a:ext cx="12191999" cy="3542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4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　　未来を切り拓く</a:t>
            </a:r>
            <a:r>
              <a:rPr lang="en-US" altLang="ja-JP" sz="14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lang="ja-JP" altLang="en-US" sz="14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フェーズ成長戦略</a:t>
            </a:r>
            <a:endParaRPr kumimoji="1" lang="ja-JP" altLang="en-US" sz="1400" b="1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F5AA6E6-BA0D-52F7-6591-A1795C7459CE}"/>
              </a:ext>
            </a:extLst>
          </p:cNvPr>
          <p:cNvSpPr/>
          <p:nvPr/>
        </p:nvSpPr>
        <p:spPr>
          <a:xfrm>
            <a:off x="0" y="494636"/>
            <a:ext cx="12191999" cy="354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　　構想設計・基盤構築・拡大加速・価値最大化の</a:t>
            </a:r>
            <a:r>
              <a:rPr kumimoji="1" lang="en-US" altLang="ja-JP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kumimoji="1" lang="ja-JP" altLang="en-US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フェーズに基づいて、事業の成長を実現させます。</a:t>
            </a:r>
          </a:p>
        </p:txBody>
      </p:sp>
    </p:spTree>
    <p:extLst>
      <p:ext uri="{BB962C8B-B14F-4D97-AF65-F5344CB8AC3E}">
        <p14:creationId xmlns:p14="http://schemas.microsoft.com/office/powerpoint/2010/main" val="4285151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269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