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F309E-A016-4AC8-998D-30C30D309897}" v="649" dt="2026-02-13T04:29:47.265"/>
    <p1510:client id="{DD946A75-D5EC-4160-9FA1-6D1DCC2AA158}" v="1" dt="2026-02-13T04:44:59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4:59.484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4:59.484" v="24485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F53F3-0DE6-5AFC-786B-6F83CF44D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15AC5B-7B62-BB46-624B-18123DD681AE}"/>
              </a:ext>
            </a:extLst>
          </p:cNvPr>
          <p:cNvSpPr/>
          <p:nvPr/>
        </p:nvSpPr>
        <p:spPr>
          <a:xfrm>
            <a:off x="448096" y="342905"/>
            <a:ext cx="11295808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ロードマップ（フェーズ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1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～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6429F218-076D-602F-C0BD-9A29E6E1D851}"/>
              </a:ext>
            </a:extLst>
          </p:cNvPr>
          <p:cNvGrpSpPr/>
          <p:nvPr/>
        </p:nvGrpSpPr>
        <p:grpSpPr>
          <a:xfrm>
            <a:off x="563033" y="1321023"/>
            <a:ext cx="11065934" cy="5103368"/>
            <a:chOff x="550334" y="1321023"/>
            <a:chExt cx="11065934" cy="5103368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B48A571B-35D6-EF30-2851-CB335E4C0C99}"/>
                </a:ext>
              </a:extLst>
            </p:cNvPr>
            <p:cNvSpPr/>
            <p:nvPr/>
          </p:nvSpPr>
          <p:spPr>
            <a:xfrm>
              <a:off x="550334" y="2977526"/>
              <a:ext cx="11065934" cy="17903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0D439F32-D787-ABEA-E504-FB1E83ACC107}"/>
                </a:ext>
              </a:extLst>
            </p:cNvPr>
            <p:cNvGrpSpPr/>
            <p:nvPr/>
          </p:nvGrpSpPr>
          <p:grpSpPr>
            <a:xfrm>
              <a:off x="748983" y="1321023"/>
              <a:ext cx="10668637" cy="5103368"/>
              <a:chOff x="761682" y="1481892"/>
              <a:chExt cx="10668637" cy="5103368"/>
            </a:xfrm>
          </p:grpSpPr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41EAED9F-27BB-2F74-4795-0D1B254BA027}"/>
                  </a:ext>
                </a:extLst>
              </p:cNvPr>
              <p:cNvGrpSpPr/>
              <p:nvPr/>
            </p:nvGrpSpPr>
            <p:grpSpPr>
              <a:xfrm>
                <a:off x="761682" y="1481892"/>
                <a:ext cx="10668637" cy="1479635"/>
                <a:chOff x="448096" y="1704243"/>
                <a:chExt cx="10668637" cy="1627599"/>
              </a:xfrm>
            </p:grpSpPr>
            <p:sp>
              <p:nvSpPr>
                <p:cNvPr id="4" name="四角形: 角を丸くする 3">
                  <a:extLst>
                    <a:ext uri="{FF2B5EF4-FFF2-40B4-BE49-F238E27FC236}">
                      <a16:creationId xmlns:a16="http://schemas.microsoft.com/office/drawing/2014/main" id="{F5953ECE-AEDB-49DF-E2DF-78192A08ACE0}"/>
                    </a:ext>
                  </a:extLst>
                </p:cNvPr>
                <p:cNvSpPr/>
                <p:nvPr/>
              </p:nvSpPr>
              <p:spPr>
                <a:xfrm>
                  <a:off x="1176229" y="1704243"/>
                  <a:ext cx="2125452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顧客基盤強化</a:t>
                  </a:r>
                  <a:endParaRPr kumimoji="1" lang="ja-JP" altLang="en-US" sz="2000" b="1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  <p:sp>
              <p:nvSpPr>
                <p:cNvPr id="5" name="四角形: 角を丸くする 4">
                  <a:extLst>
                    <a:ext uri="{FF2B5EF4-FFF2-40B4-BE49-F238E27FC236}">
                      <a16:creationId xmlns:a16="http://schemas.microsoft.com/office/drawing/2014/main" id="{1AB5A2B4-B4DB-9A46-FD1D-C5797A2F6710}"/>
                    </a:ext>
                  </a:extLst>
                </p:cNvPr>
                <p:cNvSpPr/>
                <p:nvPr/>
              </p:nvSpPr>
              <p:spPr>
                <a:xfrm>
                  <a:off x="3536339" y="1704243"/>
                  <a:ext cx="7580394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既存顧客との関係性を深め、継続利用や追加提案につなげる仕組みを構築します。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顧客満足度の向上と紹介創出を通じて、安定した売上基盤を確立します。</a:t>
                  </a:r>
                </a:p>
              </p:txBody>
            </p:sp>
            <p:grpSp>
              <p:nvGrpSpPr>
                <p:cNvPr id="21" name="グループ化 20">
                  <a:extLst>
                    <a:ext uri="{FF2B5EF4-FFF2-40B4-BE49-F238E27FC236}">
                      <a16:creationId xmlns:a16="http://schemas.microsoft.com/office/drawing/2014/main" id="{97B78C1F-E0B8-D19B-A212-B2D3E216727E}"/>
                    </a:ext>
                  </a:extLst>
                </p:cNvPr>
                <p:cNvGrpSpPr/>
                <p:nvPr/>
              </p:nvGrpSpPr>
              <p:grpSpPr>
                <a:xfrm>
                  <a:off x="448096" y="1704243"/>
                  <a:ext cx="493475" cy="1627599"/>
                  <a:chOff x="448096" y="1434875"/>
                  <a:chExt cx="493475" cy="2166335"/>
                </a:xfrm>
              </p:grpSpPr>
              <p:sp>
                <p:nvSpPr>
                  <p:cNvPr id="3" name="矢印: 五方向 2">
                    <a:extLst>
                      <a:ext uri="{FF2B5EF4-FFF2-40B4-BE49-F238E27FC236}">
                        <a16:creationId xmlns:a16="http://schemas.microsoft.com/office/drawing/2014/main" id="{846D2FE6-5E06-DB3D-4A9B-6A68EBFEC6C1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-388334" y="2271305"/>
                    <a:ext cx="2166335" cy="493475"/>
                  </a:xfrm>
                  <a:prstGeom prst="homePlat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endParaRPr kumimoji="1" lang="ja-JP" altLang="en-US" sz="20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  <p:sp>
                <p:nvSpPr>
                  <p:cNvPr id="20" name="正方形/長方形 19">
                    <a:extLst>
                      <a:ext uri="{FF2B5EF4-FFF2-40B4-BE49-F238E27FC236}">
                        <a16:creationId xmlns:a16="http://schemas.microsoft.com/office/drawing/2014/main" id="{9ADF805A-A05C-9848-D203-71ADA8F0CC24}"/>
                      </a:ext>
                    </a:extLst>
                  </p:cNvPr>
                  <p:cNvSpPr/>
                  <p:nvPr/>
                </p:nvSpPr>
                <p:spPr>
                  <a:xfrm>
                    <a:off x="448096" y="1434875"/>
                    <a:ext cx="493475" cy="216633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wrap="square" rtlCol="0" anchor="ctr"/>
                  <a:lstStyle/>
                  <a:p>
                    <a:pPr algn="ctr"/>
                    <a:r>
                      <a:rPr kumimoji="1" lang="ja-JP" altLang="en-US" sz="1400" dirty="0">
                        <a:solidFill>
                          <a:schemeClr val="bg1"/>
                        </a:solidFill>
                        <a:latin typeface="+mn-ea"/>
                      </a:rPr>
                      <a:t>フェーズ</a:t>
                    </a:r>
                    <a:r>
                      <a:rPr kumimoji="1" lang="en-US" altLang="ja-JP" sz="1400" dirty="0">
                        <a:solidFill>
                          <a:schemeClr val="bg1"/>
                        </a:solidFill>
                        <a:latin typeface="+mn-ea"/>
                      </a:rPr>
                      <a:t>1</a:t>
                    </a:r>
                    <a:endParaRPr kumimoji="1" lang="ja-JP" altLang="en-US" sz="14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</p:grp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2D9B35A9-2362-40C4-F496-9D62D9688D31}"/>
                  </a:ext>
                </a:extLst>
              </p:cNvPr>
              <p:cNvGrpSpPr/>
              <p:nvPr/>
            </p:nvGrpSpPr>
            <p:grpSpPr>
              <a:xfrm>
                <a:off x="761682" y="3293758"/>
                <a:ext cx="10668637" cy="1479635"/>
                <a:chOff x="448096" y="1704243"/>
                <a:chExt cx="10668637" cy="1627599"/>
              </a:xfrm>
            </p:grpSpPr>
            <p:sp>
              <p:nvSpPr>
                <p:cNvPr id="24" name="四角形: 角を丸くする 23">
                  <a:extLst>
                    <a:ext uri="{FF2B5EF4-FFF2-40B4-BE49-F238E27FC236}">
                      <a16:creationId xmlns:a16="http://schemas.microsoft.com/office/drawing/2014/main" id="{D91E14DC-9F55-730B-1A76-3A40EB322155}"/>
                    </a:ext>
                  </a:extLst>
                </p:cNvPr>
                <p:cNvSpPr/>
                <p:nvPr/>
              </p:nvSpPr>
              <p:spPr>
                <a:xfrm>
                  <a:off x="1176229" y="1704243"/>
                  <a:ext cx="2125452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収益構造改革</a:t>
                  </a:r>
                </a:p>
              </p:txBody>
            </p:sp>
            <p:sp>
              <p:nvSpPr>
                <p:cNvPr id="25" name="四角形: 角を丸くする 24">
                  <a:extLst>
                    <a:ext uri="{FF2B5EF4-FFF2-40B4-BE49-F238E27FC236}">
                      <a16:creationId xmlns:a16="http://schemas.microsoft.com/office/drawing/2014/main" id="{A5166AA5-A6DD-E0F3-4899-EE138B4B0A41}"/>
                    </a:ext>
                  </a:extLst>
                </p:cNvPr>
                <p:cNvSpPr/>
                <p:nvPr/>
              </p:nvSpPr>
              <p:spPr>
                <a:xfrm>
                  <a:off x="3536339" y="1704243"/>
                  <a:ext cx="7580394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商品構成や価格設計を見直し、高付加価値サービスの比率を高めます。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利益率を意識した設計により、拡大しても利益が残る体質へ転換します。</a:t>
                  </a:r>
                </a:p>
              </p:txBody>
            </p:sp>
            <p:grpSp>
              <p:nvGrpSpPr>
                <p:cNvPr id="26" name="グループ化 25">
                  <a:extLst>
                    <a:ext uri="{FF2B5EF4-FFF2-40B4-BE49-F238E27FC236}">
                      <a16:creationId xmlns:a16="http://schemas.microsoft.com/office/drawing/2014/main" id="{B8001378-A00A-8165-085E-315A78186B85}"/>
                    </a:ext>
                  </a:extLst>
                </p:cNvPr>
                <p:cNvGrpSpPr/>
                <p:nvPr/>
              </p:nvGrpSpPr>
              <p:grpSpPr>
                <a:xfrm>
                  <a:off x="448096" y="1704243"/>
                  <a:ext cx="493475" cy="1627599"/>
                  <a:chOff x="448096" y="1434875"/>
                  <a:chExt cx="493475" cy="2166335"/>
                </a:xfrm>
              </p:grpSpPr>
              <p:sp>
                <p:nvSpPr>
                  <p:cNvPr id="27" name="矢印: 五方向 26">
                    <a:extLst>
                      <a:ext uri="{FF2B5EF4-FFF2-40B4-BE49-F238E27FC236}">
                        <a16:creationId xmlns:a16="http://schemas.microsoft.com/office/drawing/2014/main" id="{6BBF3415-7A4D-C363-EDC8-F8CF39772EC4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-388334" y="2271305"/>
                    <a:ext cx="2166335" cy="493475"/>
                  </a:xfrm>
                  <a:prstGeom prst="homePlat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endParaRPr kumimoji="1" lang="ja-JP" altLang="en-US" sz="20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  <p:sp>
                <p:nvSpPr>
                  <p:cNvPr id="28" name="正方形/長方形 27">
                    <a:extLst>
                      <a:ext uri="{FF2B5EF4-FFF2-40B4-BE49-F238E27FC236}">
                        <a16:creationId xmlns:a16="http://schemas.microsoft.com/office/drawing/2014/main" id="{01DDB498-6F8F-7F0A-A811-4380A8A20DDE}"/>
                      </a:ext>
                    </a:extLst>
                  </p:cNvPr>
                  <p:cNvSpPr/>
                  <p:nvPr/>
                </p:nvSpPr>
                <p:spPr>
                  <a:xfrm>
                    <a:off x="448096" y="1434875"/>
                    <a:ext cx="493475" cy="216633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wrap="square" rtlCol="0" anchor="ctr"/>
                  <a:lstStyle/>
                  <a:p>
                    <a:pPr algn="ctr"/>
                    <a:r>
                      <a:rPr lang="ja-JP" altLang="en-US" sz="1400" dirty="0">
                        <a:solidFill>
                          <a:schemeClr val="bg1"/>
                        </a:solidFill>
                        <a:latin typeface="+mn-ea"/>
                      </a:rPr>
                      <a:t>フェーズ</a:t>
                    </a:r>
                    <a:r>
                      <a:rPr lang="en-US" altLang="ja-JP" sz="1400" dirty="0">
                        <a:solidFill>
                          <a:schemeClr val="bg1"/>
                        </a:solidFill>
                        <a:latin typeface="+mn-ea"/>
                      </a:rPr>
                      <a:t>2</a:t>
                    </a:r>
                    <a:endParaRPr lang="ja-JP" altLang="en-US" sz="14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</p:grpSp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5119B331-1473-2A0F-8468-D03A1741A9EC}"/>
                  </a:ext>
                </a:extLst>
              </p:cNvPr>
              <p:cNvGrpSpPr/>
              <p:nvPr/>
            </p:nvGrpSpPr>
            <p:grpSpPr>
              <a:xfrm>
                <a:off x="761682" y="5105625"/>
                <a:ext cx="10668637" cy="1479635"/>
                <a:chOff x="448096" y="1704243"/>
                <a:chExt cx="10668637" cy="1627599"/>
              </a:xfrm>
            </p:grpSpPr>
            <p:sp>
              <p:nvSpPr>
                <p:cNvPr id="30" name="四角形: 角を丸くする 29">
                  <a:extLst>
                    <a:ext uri="{FF2B5EF4-FFF2-40B4-BE49-F238E27FC236}">
                      <a16:creationId xmlns:a16="http://schemas.microsoft.com/office/drawing/2014/main" id="{3CEC5217-0B92-E491-3054-BC16EB97E082}"/>
                    </a:ext>
                  </a:extLst>
                </p:cNvPr>
                <p:cNvSpPr/>
                <p:nvPr/>
              </p:nvSpPr>
              <p:spPr>
                <a:xfrm>
                  <a:off x="1176229" y="1704243"/>
                  <a:ext cx="2125452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r>
                    <a:rPr kumimoji="1" lang="ja-JP" altLang="en-US" sz="2000" b="1" dirty="0">
                      <a:solidFill>
                        <a:schemeClr val="tx1"/>
                      </a:solidFill>
                      <a:latin typeface="+mn-ea"/>
                    </a:rPr>
                    <a:t>ブランド確立</a:t>
                  </a:r>
                </a:p>
              </p:txBody>
            </p:sp>
            <p:sp>
              <p:nvSpPr>
                <p:cNvPr id="31" name="四角形: 角を丸くする 30">
                  <a:extLst>
                    <a:ext uri="{FF2B5EF4-FFF2-40B4-BE49-F238E27FC236}">
                      <a16:creationId xmlns:a16="http://schemas.microsoft.com/office/drawing/2014/main" id="{DB122041-CEC7-98EE-2E3B-AE09592995F2}"/>
                    </a:ext>
                  </a:extLst>
                </p:cNvPr>
                <p:cNvSpPr/>
                <p:nvPr/>
              </p:nvSpPr>
              <p:spPr>
                <a:xfrm>
                  <a:off x="3536339" y="1704243"/>
                  <a:ext cx="7580394" cy="162759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市場における独自ポジションを明確にし、発信内容やビジュアル、メッセージを統一します。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marL="342900" indent="-342900">
                    <a:spcBef>
                      <a:spcPts val="600"/>
                    </a:spcBef>
                    <a:buFont typeface="Arial" panose="020B0604020202020204" pitchFamily="34" charset="0"/>
                    <a:buChar char="•"/>
                  </a:pPr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指名で選ばれる存在になることで競争優位を築きます。</a:t>
                  </a:r>
                </a:p>
              </p:txBody>
            </p:sp>
            <p:grpSp>
              <p:nvGrpSpPr>
                <p:cNvPr id="32" name="グループ化 31">
                  <a:extLst>
                    <a:ext uri="{FF2B5EF4-FFF2-40B4-BE49-F238E27FC236}">
                      <a16:creationId xmlns:a16="http://schemas.microsoft.com/office/drawing/2014/main" id="{19CAC08C-9D30-AB68-7E98-6AECE3B871E5}"/>
                    </a:ext>
                  </a:extLst>
                </p:cNvPr>
                <p:cNvGrpSpPr/>
                <p:nvPr/>
              </p:nvGrpSpPr>
              <p:grpSpPr>
                <a:xfrm>
                  <a:off x="448096" y="1704243"/>
                  <a:ext cx="493475" cy="1627599"/>
                  <a:chOff x="448096" y="1434875"/>
                  <a:chExt cx="493475" cy="2166335"/>
                </a:xfrm>
              </p:grpSpPr>
              <p:sp>
                <p:nvSpPr>
                  <p:cNvPr id="33" name="矢印: 五方向 32">
                    <a:extLst>
                      <a:ext uri="{FF2B5EF4-FFF2-40B4-BE49-F238E27FC236}">
                        <a16:creationId xmlns:a16="http://schemas.microsoft.com/office/drawing/2014/main" id="{17FE42FB-E9B2-8C5C-0E19-88444359B8F7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-388334" y="2271305"/>
                    <a:ext cx="2166335" cy="493475"/>
                  </a:xfrm>
                  <a:prstGeom prst="homePlat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/>
                  <a:p>
                    <a:endParaRPr kumimoji="1" lang="ja-JP" altLang="en-US" sz="20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  <p:sp>
                <p:nvSpPr>
                  <p:cNvPr id="34" name="正方形/長方形 33">
                    <a:extLst>
                      <a:ext uri="{FF2B5EF4-FFF2-40B4-BE49-F238E27FC236}">
                        <a16:creationId xmlns:a16="http://schemas.microsoft.com/office/drawing/2014/main" id="{4A704A7E-1A51-A659-C7AC-3EE3216B5ECB}"/>
                      </a:ext>
                    </a:extLst>
                  </p:cNvPr>
                  <p:cNvSpPr/>
                  <p:nvPr/>
                </p:nvSpPr>
                <p:spPr>
                  <a:xfrm>
                    <a:off x="448096" y="1434875"/>
                    <a:ext cx="493475" cy="216633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wrap="square" rtlCol="0" anchor="ctr"/>
                  <a:lstStyle/>
                  <a:p>
                    <a:pPr algn="ctr"/>
                    <a:r>
                      <a:rPr lang="ja-JP" altLang="en-US" sz="1400" dirty="0">
                        <a:solidFill>
                          <a:schemeClr val="bg1"/>
                        </a:solidFill>
                        <a:latin typeface="+mn-ea"/>
                      </a:rPr>
                      <a:t>フェーズ</a:t>
                    </a:r>
                    <a:r>
                      <a:rPr lang="en-US" altLang="ja-JP" sz="1400" dirty="0">
                        <a:solidFill>
                          <a:schemeClr val="bg1"/>
                        </a:solidFill>
                        <a:latin typeface="+mn-ea"/>
                      </a:rPr>
                      <a:t>3</a:t>
                    </a:r>
                    <a:endParaRPr lang="ja-JP" altLang="en-US" sz="1400" dirty="0">
                      <a:solidFill>
                        <a:schemeClr val="bg1"/>
                      </a:solidFill>
                      <a:latin typeface="+mn-ea"/>
                    </a:endParaRPr>
                  </a:p>
                </p:txBody>
              </p:sp>
            </p:grpSp>
          </p:grpSp>
        </p:grpSp>
      </p:grpSp>
      <p:sp>
        <p:nvSpPr>
          <p:cNvPr id="38" name="楕円 37">
            <a:extLst>
              <a:ext uri="{FF2B5EF4-FFF2-40B4-BE49-F238E27FC236}">
                <a16:creationId xmlns:a16="http://schemas.microsoft.com/office/drawing/2014/main" id="{FE23346C-70D0-E02A-06E8-CA55D37FE091}"/>
              </a:ext>
            </a:extLst>
          </p:cNvPr>
          <p:cNvSpPr/>
          <p:nvPr/>
        </p:nvSpPr>
        <p:spPr>
          <a:xfrm>
            <a:off x="11026814" y="2637889"/>
            <a:ext cx="990000" cy="99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現在</a:t>
            </a:r>
          </a:p>
        </p:txBody>
      </p:sp>
    </p:spTree>
    <p:extLst>
      <p:ext uri="{BB962C8B-B14F-4D97-AF65-F5344CB8AC3E}">
        <p14:creationId xmlns:p14="http://schemas.microsoft.com/office/powerpoint/2010/main" val="1011472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215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