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F309E-A016-4AC8-998D-30C30D309897}" v="649" dt="2026-02-13T04:29:47.265"/>
    <p1510:client id="{F165C556-68F5-4BFE-AE19-326E45855C6C}" v="1" dt="2026-02-13T04:43:13.5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3:13.589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3:13.589" v="24485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563D7-2741-485C-6B91-CF81C2CA9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849785F-16BD-67DE-8880-ED1B1CAFD271}"/>
              </a:ext>
            </a:extLst>
          </p:cNvPr>
          <p:cNvSpPr/>
          <p:nvPr/>
        </p:nvSpPr>
        <p:spPr>
          <a:xfrm>
            <a:off x="8619066" y="0"/>
            <a:ext cx="3572933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3">
                  <a:lumMod val="60000"/>
                  <a:lumOff val="4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F59BB3-222A-9779-38AF-31888BA0160A}"/>
              </a:ext>
            </a:extLst>
          </p:cNvPr>
          <p:cNvSpPr/>
          <p:nvPr/>
        </p:nvSpPr>
        <p:spPr>
          <a:xfrm>
            <a:off x="507682" y="896196"/>
            <a:ext cx="1117663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市場支配力を高める</a:t>
            </a:r>
            <a:r>
              <a:rPr kumimoji="1" lang="en-US" altLang="ja-JP" sz="3600" b="1" dirty="0">
                <a:solidFill>
                  <a:schemeClr val="tx1"/>
                </a:solidFill>
                <a:latin typeface="+mn-ea"/>
              </a:rPr>
              <a:t>3</a:t>
            </a:r>
            <a:r>
              <a:rPr lang="ja-JP" altLang="en-US" sz="3600" b="1" dirty="0">
                <a:solidFill>
                  <a:schemeClr val="tx1"/>
                </a:solidFill>
                <a:latin typeface="+mn-ea"/>
              </a:rPr>
              <a:t>ヵ</a:t>
            </a:r>
            <a:r>
              <a:rPr kumimoji="1" lang="ja-JP" altLang="en-US" sz="3600" b="1" dirty="0">
                <a:solidFill>
                  <a:schemeClr val="tx1"/>
                </a:solidFill>
                <a:latin typeface="+mn-ea"/>
              </a:rPr>
              <a:t>年戦略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547E4088-2063-6647-3F17-D1AA98C227E8}"/>
              </a:ext>
            </a:extLst>
          </p:cNvPr>
          <p:cNvGrpSpPr/>
          <p:nvPr/>
        </p:nvGrpSpPr>
        <p:grpSpPr>
          <a:xfrm>
            <a:off x="507682" y="4339171"/>
            <a:ext cx="11176637" cy="1916833"/>
            <a:chOff x="448096" y="3534838"/>
            <a:chExt cx="11176637" cy="1916833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0604031E-861F-713D-CC70-C37BE5391B3B}"/>
                </a:ext>
              </a:extLst>
            </p:cNvPr>
            <p:cNvCxnSpPr>
              <a:cxnSpLocks/>
            </p:cNvCxnSpPr>
            <p:nvPr/>
          </p:nvCxnSpPr>
          <p:spPr>
            <a:xfrm>
              <a:off x="448096" y="4828670"/>
              <a:ext cx="11176637" cy="0"/>
            </a:xfrm>
            <a:prstGeom prst="straightConnector1">
              <a:avLst/>
            </a:prstGeom>
            <a:ln w="9525">
              <a:solidFill>
                <a:srgbClr val="0080CC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FADB9C63-ECEF-AE3F-79CD-942D95F56985}"/>
                </a:ext>
              </a:extLst>
            </p:cNvPr>
            <p:cNvGrpSpPr/>
            <p:nvPr/>
          </p:nvGrpSpPr>
          <p:grpSpPr>
            <a:xfrm>
              <a:off x="1187701" y="3534838"/>
              <a:ext cx="9697427" cy="1916833"/>
              <a:chOff x="895601" y="3534838"/>
              <a:chExt cx="9697427" cy="1916833"/>
            </a:xfrm>
          </p:grpSpPr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6C5A0750-4408-6DB4-5F2C-6BF59F308FD5}"/>
                  </a:ext>
                </a:extLst>
              </p:cNvPr>
              <p:cNvGrpSpPr/>
              <p:nvPr/>
            </p:nvGrpSpPr>
            <p:grpSpPr>
              <a:xfrm>
                <a:off x="895601" y="3534838"/>
                <a:ext cx="2703960" cy="1916833"/>
                <a:chOff x="895601" y="3526371"/>
                <a:chExt cx="2703960" cy="1916833"/>
              </a:xfrm>
            </p:grpSpPr>
            <p:sp>
              <p:nvSpPr>
                <p:cNvPr id="3" name="四角形: 角を丸くする 2">
                  <a:extLst>
                    <a:ext uri="{FF2B5EF4-FFF2-40B4-BE49-F238E27FC236}">
                      <a16:creationId xmlns:a16="http://schemas.microsoft.com/office/drawing/2014/main" id="{8F3EDFBD-913D-CA80-2818-8F2BE04A7B08}"/>
                    </a:ext>
                  </a:extLst>
                </p:cNvPr>
                <p:cNvSpPr/>
                <p:nvPr/>
              </p:nvSpPr>
              <p:spPr>
                <a:xfrm>
                  <a:off x="895601" y="3526371"/>
                  <a:ext cx="2703960" cy="106256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rgbClr val="0080C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主力商品の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競争力強化</a:t>
                  </a:r>
                </a:p>
              </p:txBody>
            </p:sp>
            <p:sp>
              <p:nvSpPr>
                <p:cNvPr id="4" name="正方形/長方形 3">
                  <a:extLst>
                    <a:ext uri="{FF2B5EF4-FFF2-40B4-BE49-F238E27FC236}">
                      <a16:creationId xmlns:a16="http://schemas.microsoft.com/office/drawing/2014/main" id="{9F5F61BE-93E4-BF8F-4F16-ED146482376E}"/>
                    </a:ext>
                  </a:extLst>
                </p:cNvPr>
                <p:cNvSpPr/>
                <p:nvPr/>
              </p:nvSpPr>
              <p:spPr>
                <a:xfrm>
                  <a:off x="895601" y="5106154"/>
                  <a:ext cx="2703960" cy="33705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  <a:t>2025</a:t>
                  </a:r>
                  <a:endParaRPr kumimoji="1" lang="ja-JP" altLang="en-US" sz="12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D562824E-1DA0-34FD-65C2-DE7A06AEE7F9}"/>
                  </a:ext>
                </a:extLst>
              </p:cNvPr>
              <p:cNvGrpSpPr/>
              <p:nvPr/>
            </p:nvGrpSpPr>
            <p:grpSpPr>
              <a:xfrm>
                <a:off x="4392335" y="3534838"/>
                <a:ext cx="2703960" cy="1916833"/>
                <a:chOff x="895601" y="3526371"/>
                <a:chExt cx="2703960" cy="1916833"/>
              </a:xfrm>
            </p:grpSpPr>
            <p:sp>
              <p:nvSpPr>
                <p:cNvPr id="10" name="四角形: 角を丸くする 9">
                  <a:extLst>
                    <a:ext uri="{FF2B5EF4-FFF2-40B4-BE49-F238E27FC236}">
                      <a16:creationId xmlns:a16="http://schemas.microsoft.com/office/drawing/2014/main" id="{4302D220-18FE-DA54-AD6D-CA922FE08C72}"/>
                    </a:ext>
                  </a:extLst>
                </p:cNvPr>
                <p:cNvSpPr/>
                <p:nvPr/>
              </p:nvSpPr>
              <p:spPr>
                <a:xfrm>
                  <a:off x="895601" y="3526371"/>
                  <a:ext cx="2703960" cy="106256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rgbClr val="0080C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販売チャネル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多様化推進</a:t>
                  </a:r>
                </a:p>
              </p:txBody>
            </p: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2483AF52-B9B5-54CE-4C24-A56D0BB48F2A}"/>
                    </a:ext>
                  </a:extLst>
                </p:cNvPr>
                <p:cNvSpPr/>
                <p:nvPr/>
              </p:nvSpPr>
              <p:spPr>
                <a:xfrm>
                  <a:off x="895601" y="5106154"/>
                  <a:ext cx="2703960" cy="33705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  <a:t>2026</a:t>
                  </a:r>
                  <a:endParaRPr kumimoji="1" lang="ja-JP" altLang="en-US" sz="12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BEBF5861-4D9E-80D8-90E6-6DC0A9C947E4}"/>
                  </a:ext>
                </a:extLst>
              </p:cNvPr>
              <p:cNvGrpSpPr/>
              <p:nvPr/>
            </p:nvGrpSpPr>
            <p:grpSpPr>
              <a:xfrm>
                <a:off x="7889068" y="3534838"/>
                <a:ext cx="2703960" cy="1916833"/>
                <a:chOff x="895601" y="3526371"/>
                <a:chExt cx="2703960" cy="1916833"/>
              </a:xfrm>
            </p:grpSpPr>
            <p:sp>
              <p:nvSpPr>
                <p:cNvPr id="13" name="四角形: 角を丸くする 12">
                  <a:extLst>
                    <a:ext uri="{FF2B5EF4-FFF2-40B4-BE49-F238E27FC236}">
                      <a16:creationId xmlns:a16="http://schemas.microsoft.com/office/drawing/2014/main" id="{67D82901-DF42-A3C4-BA20-F488B274C0FC}"/>
                    </a:ext>
                  </a:extLst>
                </p:cNvPr>
                <p:cNvSpPr/>
                <p:nvPr/>
              </p:nvSpPr>
              <p:spPr>
                <a:xfrm>
                  <a:off x="895601" y="3526371"/>
                  <a:ext cx="2703960" cy="106256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>
                  <a:solidFill>
                    <a:srgbClr val="0080CC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業界内ブランド</a:t>
                  </a:r>
                  <a:endParaRPr kumimoji="1" lang="en-US" altLang="ja-JP" sz="1600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 algn="ctr"/>
                  <a:r>
                    <a:rPr kumimoji="1" lang="ja-JP" altLang="en-US" sz="1600" dirty="0">
                      <a:solidFill>
                        <a:schemeClr val="tx1"/>
                      </a:solidFill>
                      <a:latin typeface="+mn-ea"/>
                    </a:rPr>
                    <a:t>確立</a:t>
                  </a:r>
                </a:p>
              </p:txBody>
            </p: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1A649BDB-92B1-F45E-B84E-C65E4A5C4C46}"/>
                    </a:ext>
                  </a:extLst>
                </p:cNvPr>
                <p:cNvSpPr/>
                <p:nvPr/>
              </p:nvSpPr>
              <p:spPr>
                <a:xfrm>
                  <a:off x="895601" y="5106154"/>
                  <a:ext cx="2703960" cy="33705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kumimoji="1" lang="en-US" altLang="ja-JP" sz="1200" dirty="0">
                      <a:solidFill>
                        <a:schemeClr val="bg1"/>
                      </a:solidFill>
                      <a:latin typeface="+mn-ea"/>
                    </a:rPr>
                    <a:t>2027</a:t>
                  </a:r>
                  <a:endParaRPr kumimoji="1" lang="ja-JP" altLang="en-US" sz="12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</p:grpSp>
        </p:grp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F11DDD9-315C-B3C7-20FE-93CF9D89E8F5}"/>
              </a:ext>
            </a:extLst>
          </p:cNvPr>
          <p:cNvSpPr/>
          <p:nvPr/>
        </p:nvSpPr>
        <p:spPr>
          <a:xfrm>
            <a:off x="507682" y="1579466"/>
            <a:ext cx="7611851" cy="12568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市場支配力を高める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カ年戦略は、単に売上を拡大するのではなく、市場内での存在感と影響力を段階的に強化していく成長構想です。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2025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年は主力商品の競争力を徹底的に磨き込み、選ばれる理由を明確化します。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2026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年は販売チャネルやパートナー連携を拡大し、顧客接点を増やします。</a:t>
            </a:r>
            <a:r>
              <a:rPr kumimoji="1" lang="en-US" altLang="ja-JP" sz="1200" dirty="0">
                <a:solidFill>
                  <a:schemeClr val="tx1"/>
                </a:solidFill>
                <a:latin typeface="+mn-ea"/>
              </a:rPr>
              <a:t>2027</a:t>
            </a:r>
            <a:r>
              <a:rPr kumimoji="1" lang="ja-JP" altLang="en-US" sz="1200" dirty="0">
                <a:solidFill>
                  <a:schemeClr val="tx1"/>
                </a:solidFill>
                <a:latin typeface="+mn-ea"/>
              </a:rPr>
              <a:t>年にはブランドポジションを確立し、価格決定力と指名獲得力を高めることで、持続的に優位性を保てる市場構造を構築します。</a:t>
            </a:r>
          </a:p>
        </p:txBody>
      </p:sp>
    </p:spTree>
    <p:extLst>
      <p:ext uri="{BB962C8B-B14F-4D97-AF65-F5344CB8AC3E}">
        <p14:creationId xmlns:p14="http://schemas.microsoft.com/office/powerpoint/2010/main" val="61622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213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