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F309E-A016-4AC8-998D-30C30D309897}" v="649" dt="2026-02-13T04:29:47.265"/>
    <p1510:client id="{7FABD3B0-9B95-47EC-A4E3-D7D3399B5151}" v="1" dt="2026-02-13T04:43:23.2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3:23.291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3:23.291" v="24485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DE95F6-90B1-F5CF-794A-B5050738C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テキスト プレースホルダー 1">
            <a:extLst>
              <a:ext uri="{FF2B5EF4-FFF2-40B4-BE49-F238E27FC236}">
                <a16:creationId xmlns:a16="http://schemas.microsoft.com/office/drawing/2014/main" id="{AB20F90D-3B2D-FEF2-9D6C-EA4F2890997A}"/>
              </a:ext>
            </a:extLst>
          </p:cNvPr>
          <p:cNvSpPr txBox="1">
            <a:spLocks/>
          </p:cNvSpPr>
          <p:nvPr/>
        </p:nvSpPr>
        <p:spPr>
          <a:xfrm>
            <a:off x="307621" y="804890"/>
            <a:ext cx="11425576" cy="393595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>
                <a:tab pos="92075" algn="l"/>
              </a:tabLst>
              <a:defRPr kumimoji="1" lang="ja-JP" altLang="en-US" sz="2000" b="0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latin typeface="+mn-ea"/>
                <a:ea typeface="+mn-ea"/>
              </a:rPr>
              <a:t>安定基盤を土台に段階的な挑戦を重ね、持続的な成長へと進化するロードマップです。</a:t>
            </a:r>
          </a:p>
        </p:txBody>
      </p:sp>
      <p:sp>
        <p:nvSpPr>
          <p:cNvPr id="56" name="フリーフォーム: 図形 55">
            <a:extLst>
              <a:ext uri="{FF2B5EF4-FFF2-40B4-BE49-F238E27FC236}">
                <a16:creationId xmlns:a16="http://schemas.microsoft.com/office/drawing/2014/main" id="{DA5E3D08-B76A-CF00-2CD6-FD436818E911}"/>
              </a:ext>
            </a:extLst>
          </p:cNvPr>
          <p:cNvSpPr/>
          <p:nvPr/>
        </p:nvSpPr>
        <p:spPr>
          <a:xfrm>
            <a:off x="0" y="2318194"/>
            <a:ext cx="12195767" cy="4539805"/>
          </a:xfrm>
          <a:custGeom>
            <a:avLst/>
            <a:gdLst>
              <a:gd name="connsiteX0" fmla="*/ 0 w 12189417"/>
              <a:gd name="connsiteY0" fmla="*/ 2100020 h 3921071"/>
              <a:gd name="connsiteX1" fmla="*/ 0 w 12189417"/>
              <a:gd name="connsiteY1" fmla="*/ 3921071 h 3921071"/>
              <a:gd name="connsiteX2" fmla="*/ 1627322 w 12189417"/>
              <a:gd name="connsiteY2" fmla="*/ 3921071 h 3921071"/>
              <a:gd name="connsiteX3" fmla="*/ 12189417 w 12189417"/>
              <a:gd name="connsiteY3" fmla="*/ 0 h 3921071"/>
              <a:gd name="connsiteX4" fmla="*/ 0 w 12189417"/>
              <a:gd name="connsiteY4" fmla="*/ 2100020 h 3921071"/>
              <a:gd name="connsiteX0" fmla="*/ 0 w 12195767"/>
              <a:gd name="connsiteY0" fmla="*/ 1395170 h 3216221"/>
              <a:gd name="connsiteX1" fmla="*/ 0 w 12195767"/>
              <a:gd name="connsiteY1" fmla="*/ 3216221 h 3216221"/>
              <a:gd name="connsiteX2" fmla="*/ 1627322 w 12195767"/>
              <a:gd name="connsiteY2" fmla="*/ 3216221 h 3216221"/>
              <a:gd name="connsiteX3" fmla="*/ 12195767 w 12195767"/>
              <a:gd name="connsiteY3" fmla="*/ 0 h 3216221"/>
              <a:gd name="connsiteX4" fmla="*/ 0 w 12195767"/>
              <a:gd name="connsiteY4" fmla="*/ 1395170 h 3216221"/>
              <a:gd name="connsiteX0" fmla="*/ 0 w 12195767"/>
              <a:gd name="connsiteY0" fmla="*/ 1395170 h 3216221"/>
              <a:gd name="connsiteX1" fmla="*/ 0 w 12195767"/>
              <a:gd name="connsiteY1" fmla="*/ 3216221 h 3216221"/>
              <a:gd name="connsiteX2" fmla="*/ 1627322 w 12195767"/>
              <a:gd name="connsiteY2" fmla="*/ 3216221 h 3216221"/>
              <a:gd name="connsiteX3" fmla="*/ 12195767 w 12195767"/>
              <a:gd name="connsiteY3" fmla="*/ 0 h 3216221"/>
              <a:gd name="connsiteX4" fmla="*/ 12195208 w 12195767"/>
              <a:gd name="connsiteY4" fmla="*/ 6196 h 3216221"/>
              <a:gd name="connsiteX5" fmla="*/ 0 w 12195767"/>
              <a:gd name="connsiteY5" fmla="*/ 1395170 h 3216221"/>
              <a:gd name="connsiteX0" fmla="*/ 0 w 12195767"/>
              <a:gd name="connsiteY0" fmla="*/ 1526581 h 3347632"/>
              <a:gd name="connsiteX1" fmla="*/ 0 w 12195767"/>
              <a:gd name="connsiteY1" fmla="*/ 3347632 h 3347632"/>
              <a:gd name="connsiteX2" fmla="*/ 1627322 w 12195767"/>
              <a:gd name="connsiteY2" fmla="*/ 3347632 h 3347632"/>
              <a:gd name="connsiteX3" fmla="*/ 12195767 w 12195767"/>
              <a:gd name="connsiteY3" fmla="*/ 131411 h 3347632"/>
              <a:gd name="connsiteX4" fmla="*/ 12193091 w 12195767"/>
              <a:gd name="connsiteY4" fmla="*/ 23 h 3347632"/>
              <a:gd name="connsiteX5" fmla="*/ 0 w 12195767"/>
              <a:gd name="connsiteY5" fmla="*/ 1526581 h 3347632"/>
              <a:gd name="connsiteX0" fmla="*/ 0 w 12195767"/>
              <a:gd name="connsiteY0" fmla="*/ 1505419 h 3326470"/>
              <a:gd name="connsiteX1" fmla="*/ 0 w 12195767"/>
              <a:gd name="connsiteY1" fmla="*/ 3326470 h 3326470"/>
              <a:gd name="connsiteX2" fmla="*/ 1627322 w 12195767"/>
              <a:gd name="connsiteY2" fmla="*/ 3326470 h 3326470"/>
              <a:gd name="connsiteX3" fmla="*/ 12195767 w 12195767"/>
              <a:gd name="connsiteY3" fmla="*/ 110249 h 3326470"/>
              <a:gd name="connsiteX4" fmla="*/ 12193091 w 12195767"/>
              <a:gd name="connsiteY4" fmla="*/ 28 h 3326470"/>
              <a:gd name="connsiteX5" fmla="*/ 0 w 12195767"/>
              <a:gd name="connsiteY5" fmla="*/ 1505419 h 3326470"/>
              <a:gd name="connsiteX0" fmla="*/ 0 w 12195767"/>
              <a:gd name="connsiteY0" fmla="*/ 1507535 h 3328586"/>
              <a:gd name="connsiteX1" fmla="*/ 0 w 12195767"/>
              <a:gd name="connsiteY1" fmla="*/ 3328586 h 3328586"/>
              <a:gd name="connsiteX2" fmla="*/ 1627322 w 12195767"/>
              <a:gd name="connsiteY2" fmla="*/ 3328586 h 3328586"/>
              <a:gd name="connsiteX3" fmla="*/ 12195767 w 12195767"/>
              <a:gd name="connsiteY3" fmla="*/ 112365 h 3328586"/>
              <a:gd name="connsiteX4" fmla="*/ 12195208 w 12195767"/>
              <a:gd name="connsiteY4" fmla="*/ 27 h 3328586"/>
              <a:gd name="connsiteX5" fmla="*/ 0 w 12195767"/>
              <a:gd name="connsiteY5" fmla="*/ 1507535 h 3328586"/>
              <a:gd name="connsiteX0" fmla="*/ 0 w 12195767"/>
              <a:gd name="connsiteY0" fmla="*/ 1507535 h 3328586"/>
              <a:gd name="connsiteX1" fmla="*/ 1627322 w 12195767"/>
              <a:gd name="connsiteY1" fmla="*/ 3328586 h 3328586"/>
              <a:gd name="connsiteX2" fmla="*/ 12195767 w 12195767"/>
              <a:gd name="connsiteY2" fmla="*/ 112365 h 3328586"/>
              <a:gd name="connsiteX3" fmla="*/ 12195208 w 12195767"/>
              <a:gd name="connsiteY3" fmla="*/ 27 h 3328586"/>
              <a:gd name="connsiteX4" fmla="*/ 0 w 12195767"/>
              <a:gd name="connsiteY4" fmla="*/ 1507535 h 3328586"/>
              <a:gd name="connsiteX0" fmla="*/ 0 w 12195767"/>
              <a:gd name="connsiteY0" fmla="*/ 1507535 h 3809849"/>
              <a:gd name="connsiteX1" fmla="*/ 10278 w 12195767"/>
              <a:gd name="connsiteY1" fmla="*/ 3809849 h 3809849"/>
              <a:gd name="connsiteX2" fmla="*/ 12195767 w 12195767"/>
              <a:gd name="connsiteY2" fmla="*/ 112365 h 3809849"/>
              <a:gd name="connsiteX3" fmla="*/ 12195208 w 12195767"/>
              <a:gd name="connsiteY3" fmla="*/ 27 h 3809849"/>
              <a:gd name="connsiteX4" fmla="*/ 0 w 12195767"/>
              <a:gd name="connsiteY4" fmla="*/ 1507535 h 3809849"/>
              <a:gd name="connsiteX0" fmla="*/ 0 w 12195767"/>
              <a:gd name="connsiteY0" fmla="*/ 1507535 h 3809849"/>
              <a:gd name="connsiteX1" fmla="*/ 1811 w 12195767"/>
              <a:gd name="connsiteY1" fmla="*/ 3809849 h 3809849"/>
              <a:gd name="connsiteX2" fmla="*/ 12195767 w 12195767"/>
              <a:gd name="connsiteY2" fmla="*/ 112365 h 3809849"/>
              <a:gd name="connsiteX3" fmla="*/ 12195208 w 12195767"/>
              <a:gd name="connsiteY3" fmla="*/ 27 h 3809849"/>
              <a:gd name="connsiteX4" fmla="*/ 0 w 12195767"/>
              <a:gd name="connsiteY4" fmla="*/ 1507535 h 3809849"/>
              <a:gd name="connsiteX0" fmla="*/ 0 w 12195767"/>
              <a:gd name="connsiteY0" fmla="*/ 1507535 h 3394983"/>
              <a:gd name="connsiteX1" fmla="*/ 1811 w 12195767"/>
              <a:gd name="connsiteY1" fmla="*/ 3394983 h 3394983"/>
              <a:gd name="connsiteX2" fmla="*/ 12195767 w 12195767"/>
              <a:gd name="connsiteY2" fmla="*/ 112365 h 3394983"/>
              <a:gd name="connsiteX3" fmla="*/ 12195208 w 12195767"/>
              <a:gd name="connsiteY3" fmla="*/ 27 h 3394983"/>
              <a:gd name="connsiteX4" fmla="*/ 0 w 12195767"/>
              <a:gd name="connsiteY4" fmla="*/ 1507535 h 339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5767" h="3394983">
                <a:moveTo>
                  <a:pt x="0" y="1507535"/>
                </a:moveTo>
                <a:cubicBezTo>
                  <a:pt x="604" y="2274973"/>
                  <a:pt x="1207" y="2627545"/>
                  <a:pt x="1811" y="3394983"/>
                </a:cubicBezTo>
                <a:lnTo>
                  <a:pt x="12195767" y="112365"/>
                </a:lnTo>
                <a:cubicBezTo>
                  <a:pt x="12195581" y="114430"/>
                  <a:pt x="12195394" y="-2038"/>
                  <a:pt x="12195208" y="27"/>
                </a:cubicBezTo>
                <a:lnTo>
                  <a:pt x="0" y="1507535"/>
                </a:lnTo>
                <a:close/>
              </a:path>
            </a:pathLst>
          </a:custGeom>
          <a:gradFill flip="none" rotWithShape="1">
            <a:gsLst>
              <a:gs pos="100000">
                <a:srgbClr val="F5FDF9"/>
              </a:gs>
              <a:gs pos="0">
                <a:srgbClr val="145D3A">
                  <a:lumMod val="20000"/>
                  <a:lumOff val="80000"/>
                </a:srgbClr>
              </a:gs>
            </a:gsLst>
            <a:lin ang="0" scaled="1"/>
            <a:tileRect/>
          </a:gra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57" name="平行四辺形 56">
            <a:extLst>
              <a:ext uri="{FF2B5EF4-FFF2-40B4-BE49-F238E27FC236}">
                <a16:creationId xmlns:a16="http://schemas.microsoft.com/office/drawing/2014/main" id="{8090F4F8-22CE-99E7-494B-B99C423D40DB}"/>
              </a:ext>
            </a:extLst>
          </p:cNvPr>
          <p:cNvSpPr/>
          <p:nvPr/>
        </p:nvSpPr>
        <p:spPr>
          <a:xfrm>
            <a:off x="227014" y="5883208"/>
            <a:ext cx="2908830" cy="291356"/>
          </a:xfrm>
          <a:prstGeom prst="parallelogram">
            <a:avLst>
              <a:gd name="adj" fmla="val 126245"/>
            </a:avLst>
          </a:prstGeom>
          <a:solidFill>
            <a:srgbClr val="145D3A"/>
          </a:solidFill>
          <a:ln w="19050" cap="flat" cmpd="sng" algn="ctr">
            <a:noFill/>
            <a:prstDash val="solid"/>
            <a:miter lim="800000"/>
          </a:ln>
          <a:effectLst>
            <a:outerShdw blurRad="88900" dist="1905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4DC153F8-C6DB-5132-7173-411A3290AF9C}"/>
              </a:ext>
            </a:extLst>
          </p:cNvPr>
          <p:cNvSpPr/>
          <p:nvPr/>
        </p:nvSpPr>
        <p:spPr>
          <a:xfrm>
            <a:off x="582094" y="5956886"/>
            <a:ext cx="144000" cy="144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endParaRPr kumimoji="0" lang="ja-JP" altLang="en-US" sz="1400" b="1" kern="0" dirty="0">
              <a:solidFill>
                <a:srgbClr val="4A7EBB"/>
              </a:solidFill>
              <a:latin typeface="+mn-ea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18B9A70-8545-05EE-95D8-FB7FC629FAA0}"/>
              </a:ext>
            </a:extLst>
          </p:cNvPr>
          <p:cNvCxnSpPr>
            <a:cxnSpLocks/>
          </p:cNvCxnSpPr>
          <p:nvPr/>
        </p:nvCxnSpPr>
        <p:spPr>
          <a:xfrm>
            <a:off x="651122" y="5269893"/>
            <a:ext cx="0" cy="75600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E05085AD-6428-05A7-6102-BAD1480A1D0C}"/>
              </a:ext>
            </a:extLst>
          </p:cNvPr>
          <p:cNvSpPr/>
          <p:nvPr/>
        </p:nvSpPr>
        <p:spPr>
          <a:xfrm>
            <a:off x="1112593" y="4664899"/>
            <a:ext cx="1972449" cy="1023340"/>
          </a:xfrm>
          <a:prstGeom prst="roundRect">
            <a:avLst/>
          </a:prstGeom>
          <a:solidFill>
            <a:sysClr val="window" lastClr="FFFFFF">
              <a:alpha val="70000"/>
            </a:sys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>
              <a:spcBef>
                <a:spcPts val="300"/>
              </a:spcBef>
              <a:buClr>
                <a:prstClr val="black"/>
              </a:buClr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+mn-ea"/>
              </a:rPr>
              <a:t>主力事業に依存しつつも安定収益を確保している段階</a:t>
            </a:r>
            <a:endParaRPr kumimoji="0" lang="ja-JP" altLang="en-US" sz="1400" b="1" u="sng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61" name="フリーフォーム: 図形 60">
            <a:extLst>
              <a:ext uri="{FF2B5EF4-FFF2-40B4-BE49-F238E27FC236}">
                <a16:creationId xmlns:a16="http://schemas.microsoft.com/office/drawing/2014/main" id="{F0CC71DF-2ACB-D890-2A15-F3BA9D178433}"/>
              </a:ext>
            </a:extLst>
          </p:cNvPr>
          <p:cNvSpPr/>
          <p:nvPr/>
        </p:nvSpPr>
        <p:spPr>
          <a:xfrm rot="10800000">
            <a:off x="235486" y="4664899"/>
            <a:ext cx="831273" cy="998378"/>
          </a:xfrm>
          <a:custGeom>
            <a:avLst/>
            <a:gdLst>
              <a:gd name="connsiteX0" fmla="*/ 457200 w 914400"/>
              <a:gd name="connsiteY0" fmla="*/ 1098214 h 1098214"/>
              <a:gd name="connsiteX1" fmla="*/ 0 w 914400"/>
              <a:gd name="connsiteY1" fmla="*/ 641014 h 1098214"/>
              <a:gd name="connsiteX2" fmla="*/ 279237 w 914400"/>
              <a:gd name="connsiteY2" fmla="*/ 219743 h 1098214"/>
              <a:gd name="connsiteX3" fmla="*/ 364565 w 914400"/>
              <a:gd name="connsiteY3" fmla="*/ 193256 h 1098214"/>
              <a:gd name="connsiteX4" fmla="*/ 457200 w 914400"/>
              <a:gd name="connsiteY4" fmla="*/ 0 h 1098214"/>
              <a:gd name="connsiteX5" fmla="*/ 549835 w 914400"/>
              <a:gd name="connsiteY5" fmla="*/ 193256 h 1098214"/>
              <a:gd name="connsiteX6" fmla="*/ 635163 w 914400"/>
              <a:gd name="connsiteY6" fmla="*/ 219743 h 1098214"/>
              <a:gd name="connsiteX7" fmla="*/ 914400 w 914400"/>
              <a:gd name="connsiteY7" fmla="*/ 641014 h 1098214"/>
              <a:gd name="connsiteX8" fmla="*/ 457200 w 914400"/>
              <a:gd name="connsiteY8" fmla="*/ 1098214 h 109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1098214">
                <a:moveTo>
                  <a:pt x="457200" y="1098214"/>
                </a:moveTo>
                <a:cubicBezTo>
                  <a:pt x="204695" y="1098214"/>
                  <a:pt x="0" y="893519"/>
                  <a:pt x="0" y="641014"/>
                </a:cubicBezTo>
                <a:cubicBezTo>
                  <a:pt x="0" y="451635"/>
                  <a:pt x="115141" y="289150"/>
                  <a:pt x="279237" y="219743"/>
                </a:cubicBezTo>
                <a:lnTo>
                  <a:pt x="364565" y="193256"/>
                </a:lnTo>
                <a:lnTo>
                  <a:pt x="457200" y="0"/>
                </a:lnTo>
                <a:lnTo>
                  <a:pt x="549835" y="193256"/>
                </a:lnTo>
                <a:lnTo>
                  <a:pt x="635163" y="219743"/>
                </a:lnTo>
                <a:cubicBezTo>
                  <a:pt x="799259" y="289150"/>
                  <a:pt x="914400" y="451635"/>
                  <a:pt x="914400" y="641014"/>
                </a:cubicBezTo>
                <a:cubicBezTo>
                  <a:pt x="914400" y="893519"/>
                  <a:pt x="709705" y="1098214"/>
                  <a:pt x="457200" y="1098214"/>
                </a:cubicBezTo>
                <a:close/>
              </a:path>
            </a:pathLst>
          </a:custGeom>
          <a:solidFill>
            <a:srgbClr val="145D3A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62" name="楕円 61">
            <a:extLst>
              <a:ext uri="{FF2B5EF4-FFF2-40B4-BE49-F238E27FC236}">
                <a16:creationId xmlns:a16="http://schemas.microsoft.com/office/drawing/2014/main" id="{1F01FF4B-85CC-3E79-633B-5C0D4362FD18}"/>
              </a:ext>
            </a:extLst>
          </p:cNvPr>
          <p:cNvSpPr/>
          <p:nvPr/>
        </p:nvSpPr>
        <p:spPr>
          <a:xfrm>
            <a:off x="307621" y="4731543"/>
            <a:ext cx="687003" cy="68700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r>
              <a:rPr kumimoji="0" lang="ja-JP" altLang="en-US" sz="1400" b="1" kern="0" dirty="0">
                <a:solidFill>
                  <a:prstClr val="black"/>
                </a:solidFill>
                <a:latin typeface="+mn-ea"/>
              </a:rPr>
              <a:t>現在</a:t>
            </a:r>
          </a:p>
        </p:txBody>
      </p:sp>
      <p:sp>
        <p:nvSpPr>
          <p:cNvPr id="63" name="平行四辺形 62">
            <a:extLst>
              <a:ext uri="{FF2B5EF4-FFF2-40B4-BE49-F238E27FC236}">
                <a16:creationId xmlns:a16="http://schemas.microsoft.com/office/drawing/2014/main" id="{432FD73A-0C53-1708-1E0A-E926ABAC4389}"/>
              </a:ext>
            </a:extLst>
          </p:cNvPr>
          <p:cNvSpPr/>
          <p:nvPr/>
        </p:nvSpPr>
        <p:spPr>
          <a:xfrm>
            <a:off x="3170062" y="4899309"/>
            <a:ext cx="2908830" cy="291356"/>
          </a:xfrm>
          <a:prstGeom prst="parallelogram">
            <a:avLst>
              <a:gd name="adj" fmla="val 126245"/>
            </a:avLst>
          </a:pr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>
            <a:outerShdw blurRad="88900" dist="1905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64" name="楕円 63">
            <a:extLst>
              <a:ext uri="{FF2B5EF4-FFF2-40B4-BE49-F238E27FC236}">
                <a16:creationId xmlns:a16="http://schemas.microsoft.com/office/drawing/2014/main" id="{6F89E7B3-B1D0-6EE3-4CD8-34E9455856EA}"/>
              </a:ext>
            </a:extLst>
          </p:cNvPr>
          <p:cNvSpPr/>
          <p:nvPr/>
        </p:nvSpPr>
        <p:spPr>
          <a:xfrm>
            <a:off x="3525142" y="4972987"/>
            <a:ext cx="144000" cy="144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endParaRPr kumimoji="0" lang="ja-JP" altLang="en-US" sz="1400" b="1" kern="0" dirty="0">
              <a:solidFill>
                <a:srgbClr val="4A7EBB"/>
              </a:solidFill>
              <a:latin typeface="+mn-ea"/>
            </a:endParaRPr>
          </a:p>
        </p:txBody>
      </p:sp>
      <p:cxnSp>
        <p:nvCxnSpPr>
          <p:cNvPr id="65" name="直線矢印コネクタ 64">
            <a:extLst>
              <a:ext uri="{FF2B5EF4-FFF2-40B4-BE49-F238E27FC236}">
                <a16:creationId xmlns:a16="http://schemas.microsoft.com/office/drawing/2014/main" id="{73424053-A87A-CD0F-FA7C-697093229372}"/>
              </a:ext>
            </a:extLst>
          </p:cNvPr>
          <p:cNvCxnSpPr>
            <a:cxnSpLocks/>
          </p:cNvCxnSpPr>
          <p:nvPr/>
        </p:nvCxnSpPr>
        <p:spPr>
          <a:xfrm>
            <a:off x="3594170" y="4285994"/>
            <a:ext cx="0" cy="75600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66" name="四角形: 角を丸くする 65">
            <a:extLst>
              <a:ext uri="{FF2B5EF4-FFF2-40B4-BE49-F238E27FC236}">
                <a16:creationId xmlns:a16="http://schemas.microsoft.com/office/drawing/2014/main" id="{29CF4924-203C-64B0-A5EC-831B9FEC1A10}"/>
              </a:ext>
            </a:extLst>
          </p:cNvPr>
          <p:cNvSpPr/>
          <p:nvPr/>
        </p:nvSpPr>
        <p:spPr>
          <a:xfrm>
            <a:off x="4055641" y="3681000"/>
            <a:ext cx="1972449" cy="1023340"/>
          </a:xfrm>
          <a:prstGeom prst="roundRect">
            <a:avLst/>
          </a:prstGeom>
          <a:solidFill>
            <a:sysClr val="window" lastClr="FFFFFF">
              <a:alpha val="70000"/>
            </a:sys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>
              <a:spcBef>
                <a:spcPts val="300"/>
              </a:spcBef>
              <a:buClr>
                <a:prstClr val="black"/>
              </a:buClr>
              <a:defRPr/>
            </a:pPr>
            <a:r>
              <a:rPr lang="ja-JP" altLang="en-US" sz="1400" dirty="0"/>
              <a:t>収益源が複線化し経営基盤が着実に強化された状態</a:t>
            </a:r>
            <a:endParaRPr kumimoji="0" lang="ja-JP" altLang="en-US" sz="1400" b="1" u="sng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67" name="フリーフォーム: 図形 66">
            <a:extLst>
              <a:ext uri="{FF2B5EF4-FFF2-40B4-BE49-F238E27FC236}">
                <a16:creationId xmlns:a16="http://schemas.microsoft.com/office/drawing/2014/main" id="{AE1C92B7-E976-495E-2172-D30BA3670AD7}"/>
              </a:ext>
            </a:extLst>
          </p:cNvPr>
          <p:cNvSpPr/>
          <p:nvPr/>
        </p:nvSpPr>
        <p:spPr>
          <a:xfrm rot="10800000">
            <a:off x="3178534" y="3681000"/>
            <a:ext cx="831273" cy="998378"/>
          </a:xfrm>
          <a:custGeom>
            <a:avLst/>
            <a:gdLst>
              <a:gd name="connsiteX0" fmla="*/ 457200 w 914400"/>
              <a:gd name="connsiteY0" fmla="*/ 1098214 h 1098214"/>
              <a:gd name="connsiteX1" fmla="*/ 0 w 914400"/>
              <a:gd name="connsiteY1" fmla="*/ 641014 h 1098214"/>
              <a:gd name="connsiteX2" fmla="*/ 279237 w 914400"/>
              <a:gd name="connsiteY2" fmla="*/ 219743 h 1098214"/>
              <a:gd name="connsiteX3" fmla="*/ 364565 w 914400"/>
              <a:gd name="connsiteY3" fmla="*/ 193256 h 1098214"/>
              <a:gd name="connsiteX4" fmla="*/ 457200 w 914400"/>
              <a:gd name="connsiteY4" fmla="*/ 0 h 1098214"/>
              <a:gd name="connsiteX5" fmla="*/ 549835 w 914400"/>
              <a:gd name="connsiteY5" fmla="*/ 193256 h 1098214"/>
              <a:gd name="connsiteX6" fmla="*/ 635163 w 914400"/>
              <a:gd name="connsiteY6" fmla="*/ 219743 h 1098214"/>
              <a:gd name="connsiteX7" fmla="*/ 914400 w 914400"/>
              <a:gd name="connsiteY7" fmla="*/ 641014 h 1098214"/>
              <a:gd name="connsiteX8" fmla="*/ 457200 w 914400"/>
              <a:gd name="connsiteY8" fmla="*/ 1098214 h 109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1098214">
                <a:moveTo>
                  <a:pt x="457200" y="1098214"/>
                </a:moveTo>
                <a:cubicBezTo>
                  <a:pt x="204695" y="1098214"/>
                  <a:pt x="0" y="893519"/>
                  <a:pt x="0" y="641014"/>
                </a:cubicBezTo>
                <a:cubicBezTo>
                  <a:pt x="0" y="451635"/>
                  <a:pt x="115141" y="289150"/>
                  <a:pt x="279237" y="219743"/>
                </a:cubicBezTo>
                <a:lnTo>
                  <a:pt x="364565" y="193256"/>
                </a:lnTo>
                <a:lnTo>
                  <a:pt x="457200" y="0"/>
                </a:lnTo>
                <a:lnTo>
                  <a:pt x="549835" y="193256"/>
                </a:lnTo>
                <a:lnTo>
                  <a:pt x="635163" y="219743"/>
                </a:lnTo>
                <a:cubicBezTo>
                  <a:pt x="799259" y="289150"/>
                  <a:pt x="914400" y="451635"/>
                  <a:pt x="914400" y="641014"/>
                </a:cubicBezTo>
                <a:cubicBezTo>
                  <a:pt x="914400" y="893519"/>
                  <a:pt x="709705" y="1098214"/>
                  <a:pt x="457200" y="1098214"/>
                </a:cubicBezTo>
                <a:close/>
              </a:path>
            </a:pathLst>
          </a:cu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68" name="楕円 67">
            <a:extLst>
              <a:ext uri="{FF2B5EF4-FFF2-40B4-BE49-F238E27FC236}">
                <a16:creationId xmlns:a16="http://schemas.microsoft.com/office/drawing/2014/main" id="{49BCF676-4916-78B4-6750-E85C374629B1}"/>
              </a:ext>
            </a:extLst>
          </p:cNvPr>
          <p:cNvSpPr/>
          <p:nvPr/>
        </p:nvSpPr>
        <p:spPr>
          <a:xfrm>
            <a:off x="3250669" y="3747644"/>
            <a:ext cx="687003" cy="68700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r>
              <a:rPr kumimoji="0" lang="en-US" altLang="ja-JP" sz="1400" b="1" kern="0" dirty="0">
                <a:solidFill>
                  <a:prstClr val="black"/>
                </a:solidFill>
                <a:latin typeface="+mn-ea"/>
              </a:rPr>
              <a:t>1</a:t>
            </a:r>
            <a:r>
              <a:rPr kumimoji="0" lang="ja-JP" altLang="en-US" sz="1400" b="1" kern="0" dirty="0">
                <a:solidFill>
                  <a:prstClr val="black"/>
                </a:solidFill>
                <a:latin typeface="+mn-ea"/>
              </a:rPr>
              <a:t>年後</a:t>
            </a:r>
          </a:p>
        </p:txBody>
      </p:sp>
      <p:sp>
        <p:nvSpPr>
          <p:cNvPr id="69" name="平行四辺形 68">
            <a:extLst>
              <a:ext uri="{FF2B5EF4-FFF2-40B4-BE49-F238E27FC236}">
                <a16:creationId xmlns:a16="http://schemas.microsoft.com/office/drawing/2014/main" id="{2918D37E-1CFF-0B7C-CCC4-F307ABA9467C}"/>
              </a:ext>
            </a:extLst>
          </p:cNvPr>
          <p:cNvSpPr/>
          <p:nvPr/>
        </p:nvSpPr>
        <p:spPr>
          <a:xfrm>
            <a:off x="6113110" y="3915409"/>
            <a:ext cx="2908830" cy="291356"/>
          </a:xfrm>
          <a:prstGeom prst="parallelogram">
            <a:avLst>
              <a:gd name="adj" fmla="val 126245"/>
            </a:avLst>
          </a:pr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>
            <a:outerShdw blurRad="88900" dist="1905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70" name="楕円 69">
            <a:extLst>
              <a:ext uri="{FF2B5EF4-FFF2-40B4-BE49-F238E27FC236}">
                <a16:creationId xmlns:a16="http://schemas.microsoft.com/office/drawing/2014/main" id="{1D6D3FAE-AF04-68A7-61DD-EC5F0EEA84BF}"/>
              </a:ext>
            </a:extLst>
          </p:cNvPr>
          <p:cNvSpPr/>
          <p:nvPr/>
        </p:nvSpPr>
        <p:spPr>
          <a:xfrm>
            <a:off x="6468190" y="3989087"/>
            <a:ext cx="144000" cy="144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endParaRPr kumimoji="0" lang="ja-JP" altLang="en-US" sz="1400" b="1" kern="0" dirty="0">
              <a:solidFill>
                <a:srgbClr val="4A7EBB"/>
              </a:solidFill>
              <a:latin typeface="+mn-ea"/>
            </a:endParaRPr>
          </a:p>
        </p:txBody>
      </p: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65AC12E4-C5CF-ADA4-D064-EA24ADE2DB88}"/>
              </a:ext>
            </a:extLst>
          </p:cNvPr>
          <p:cNvCxnSpPr>
            <a:cxnSpLocks/>
          </p:cNvCxnSpPr>
          <p:nvPr/>
        </p:nvCxnSpPr>
        <p:spPr>
          <a:xfrm>
            <a:off x="6537218" y="3302094"/>
            <a:ext cx="0" cy="75600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72" name="四角形: 角を丸くする 71">
            <a:extLst>
              <a:ext uri="{FF2B5EF4-FFF2-40B4-BE49-F238E27FC236}">
                <a16:creationId xmlns:a16="http://schemas.microsoft.com/office/drawing/2014/main" id="{6CFEF9D5-6137-20E9-CBCB-9E62BD9BB233}"/>
              </a:ext>
            </a:extLst>
          </p:cNvPr>
          <p:cNvSpPr/>
          <p:nvPr/>
        </p:nvSpPr>
        <p:spPr>
          <a:xfrm>
            <a:off x="6998689" y="2697100"/>
            <a:ext cx="1972449" cy="1023340"/>
          </a:xfrm>
          <a:prstGeom prst="roundRect">
            <a:avLst/>
          </a:prstGeom>
          <a:solidFill>
            <a:sysClr val="window" lastClr="FFFFFF">
              <a:alpha val="70000"/>
            </a:sys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>
              <a:spcBef>
                <a:spcPts val="300"/>
              </a:spcBef>
              <a:buClr>
                <a:prstClr val="black"/>
              </a:buClr>
              <a:defRPr/>
            </a:pPr>
            <a:r>
              <a:rPr lang="ja-JP" altLang="en-US" sz="1400" dirty="0"/>
              <a:t>新規事業が軌道に乗り組織も拡大期へ移行</a:t>
            </a:r>
            <a:endParaRPr kumimoji="0" lang="ja-JP" altLang="en-US" sz="1400" b="1" u="sng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73" name="フリーフォーム: 図形 72">
            <a:extLst>
              <a:ext uri="{FF2B5EF4-FFF2-40B4-BE49-F238E27FC236}">
                <a16:creationId xmlns:a16="http://schemas.microsoft.com/office/drawing/2014/main" id="{F2B8257C-32CF-B007-69BE-35DE927E6B54}"/>
              </a:ext>
            </a:extLst>
          </p:cNvPr>
          <p:cNvSpPr/>
          <p:nvPr/>
        </p:nvSpPr>
        <p:spPr>
          <a:xfrm rot="10800000">
            <a:off x="6121582" y="2697100"/>
            <a:ext cx="831273" cy="998378"/>
          </a:xfrm>
          <a:custGeom>
            <a:avLst/>
            <a:gdLst>
              <a:gd name="connsiteX0" fmla="*/ 457200 w 914400"/>
              <a:gd name="connsiteY0" fmla="*/ 1098214 h 1098214"/>
              <a:gd name="connsiteX1" fmla="*/ 0 w 914400"/>
              <a:gd name="connsiteY1" fmla="*/ 641014 h 1098214"/>
              <a:gd name="connsiteX2" fmla="*/ 279237 w 914400"/>
              <a:gd name="connsiteY2" fmla="*/ 219743 h 1098214"/>
              <a:gd name="connsiteX3" fmla="*/ 364565 w 914400"/>
              <a:gd name="connsiteY3" fmla="*/ 193256 h 1098214"/>
              <a:gd name="connsiteX4" fmla="*/ 457200 w 914400"/>
              <a:gd name="connsiteY4" fmla="*/ 0 h 1098214"/>
              <a:gd name="connsiteX5" fmla="*/ 549835 w 914400"/>
              <a:gd name="connsiteY5" fmla="*/ 193256 h 1098214"/>
              <a:gd name="connsiteX6" fmla="*/ 635163 w 914400"/>
              <a:gd name="connsiteY6" fmla="*/ 219743 h 1098214"/>
              <a:gd name="connsiteX7" fmla="*/ 914400 w 914400"/>
              <a:gd name="connsiteY7" fmla="*/ 641014 h 1098214"/>
              <a:gd name="connsiteX8" fmla="*/ 457200 w 914400"/>
              <a:gd name="connsiteY8" fmla="*/ 1098214 h 109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1098214">
                <a:moveTo>
                  <a:pt x="457200" y="1098214"/>
                </a:moveTo>
                <a:cubicBezTo>
                  <a:pt x="204695" y="1098214"/>
                  <a:pt x="0" y="893519"/>
                  <a:pt x="0" y="641014"/>
                </a:cubicBezTo>
                <a:cubicBezTo>
                  <a:pt x="0" y="451635"/>
                  <a:pt x="115141" y="289150"/>
                  <a:pt x="279237" y="219743"/>
                </a:cubicBezTo>
                <a:lnTo>
                  <a:pt x="364565" y="193256"/>
                </a:lnTo>
                <a:lnTo>
                  <a:pt x="457200" y="0"/>
                </a:lnTo>
                <a:lnTo>
                  <a:pt x="549835" y="193256"/>
                </a:lnTo>
                <a:lnTo>
                  <a:pt x="635163" y="219743"/>
                </a:lnTo>
                <a:cubicBezTo>
                  <a:pt x="799259" y="289150"/>
                  <a:pt x="914400" y="451635"/>
                  <a:pt x="914400" y="641014"/>
                </a:cubicBezTo>
                <a:cubicBezTo>
                  <a:pt x="914400" y="893519"/>
                  <a:pt x="709705" y="1098214"/>
                  <a:pt x="457200" y="1098214"/>
                </a:cubicBezTo>
                <a:close/>
              </a:path>
            </a:pathLst>
          </a:cu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74" name="楕円 73">
            <a:extLst>
              <a:ext uri="{FF2B5EF4-FFF2-40B4-BE49-F238E27FC236}">
                <a16:creationId xmlns:a16="http://schemas.microsoft.com/office/drawing/2014/main" id="{B5EE9EDF-BB73-DF24-5CF9-B814583B58E7}"/>
              </a:ext>
            </a:extLst>
          </p:cNvPr>
          <p:cNvSpPr/>
          <p:nvPr/>
        </p:nvSpPr>
        <p:spPr>
          <a:xfrm>
            <a:off x="6193717" y="2763744"/>
            <a:ext cx="687003" cy="68700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r>
              <a:rPr kumimoji="0" lang="en-US" altLang="ja-JP" sz="1400" b="1" kern="0" dirty="0">
                <a:solidFill>
                  <a:prstClr val="black"/>
                </a:solidFill>
                <a:latin typeface="+mn-ea"/>
              </a:rPr>
              <a:t>2</a:t>
            </a:r>
            <a:r>
              <a:rPr kumimoji="0" lang="ja-JP" altLang="en-US" sz="1400" b="1" kern="0" dirty="0">
                <a:solidFill>
                  <a:prstClr val="black"/>
                </a:solidFill>
                <a:latin typeface="+mn-ea"/>
              </a:rPr>
              <a:t>年後</a:t>
            </a:r>
          </a:p>
        </p:txBody>
      </p:sp>
      <p:sp>
        <p:nvSpPr>
          <p:cNvPr id="75" name="平行四辺形 74">
            <a:extLst>
              <a:ext uri="{FF2B5EF4-FFF2-40B4-BE49-F238E27FC236}">
                <a16:creationId xmlns:a16="http://schemas.microsoft.com/office/drawing/2014/main" id="{8368C997-85FD-2D23-5430-21CF43B02AA8}"/>
              </a:ext>
            </a:extLst>
          </p:cNvPr>
          <p:cNvSpPr/>
          <p:nvPr/>
        </p:nvSpPr>
        <p:spPr>
          <a:xfrm>
            <a:off x="9056158" y="2931509"/>
            <a:ext cx="2908830" cy="291356"/>
          </a:xfrm>
          <a:prstGeom prst="parallelogram">
            <a:avLst>
              <a:gd name="adj" fmla="val 126245"/>
            </a:avLst>
          </a:pr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>
            <a:outerShdw blurRad="88900" dist="1905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76" name="楕円 75">
            <a:extLst>
              <a:ext uri="{FF2B5EF4-FFF2-40B4-BE49-F238E27FC236}">
                <a16:creationId xmlns:a16="http://schemas.microsoft.com/office/drawing/2014/main" id="{EDC9B35D-8024-09D5-03BA-7246A6D8FA09}"/>
              </a:ext>
            </a:extLst>
          </p:cNvPr>
          <p:cNvSpPr/>
          <p:nvPr/>
        </p:nvSpPr>
        <p:spPr>
          <a:xfrm>
            <a:off x="9411238" y="3005187"/>
            <a:ext cx="144000" cy="144000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endParaRPr kumimoji="0" lang="ja-JP" altLang="en-US" sz="1400" b="1" kern="0" dirty="0">
              <a:solidFill>
                <a:srgbClr val="4A7EBB"/>
              </a:solidFill>
              <a:latin typeface="+mn-ea"/>
            </a:endParaRPr>
          </a:p>
        </p:txBody>
      </p:sp>
      <p:cxnSp>
        <p:nvCxnSpPr>
          <p:cNvPr id="77" name="直線矢印コネクタ 76">
            <a:extLst>
              <a:ext uri="{FF2B5EF4-FFF2-40B4-BE49-F238E27FC236}">
                <a16:creationId xmlns:a16="http://schemas.microsoft.com/office/drawing/2014/main" id="{D9F26B56-B15C-2942-0715-EDC29BDF41C0}"/>
              </a:ext>
            </a:extLst>
          </p:cNvPr>
          <p:cNvCxnSpPr>
            <a:cxnSpLocks/>
          </p:cNvCxnSpPr>
          <p:nvPr/>
        </p:nvCxnSpPr>
        <p:spPr>
          <a:xfrm>
            <a:off x="9480266" y="2318194"/>
            <a:ext cx="0" cy="75600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78" name="四角形: 角を丸くする 77">
            <a:extLst>
              <a:ext uri="{FF2B5EF4-FFF2-40B4-BE49-F238E27FC236}">
                <a16:creationId xmlns:a16="http://schemas.microsoft.com/office/drawing/2014/main" id="{E834820F-97A5-D101-7683-9050D16C763F}"/>
              </a:ext>
            </a:extLst>
          </p:cNvPr>
          <p:cNvSpPr/>
          <p:nvPr/>
        </p:nvSpPr>
        <p:spPr>
          <a:xfrm>
            <a:off x="9941737" y="1713200"/>
            <a:ext cx="1972449" cy="1023340"/>
          </a:xfrm>
          <a:prstGeom prst="roundRect">
            <a:avLst/>
          </a:prstGeom>
          <a:solidFill>
            <a:sysClr val="window" lastClr="FFFFFF">
              <a:alpha val="70000"/>
            </a:sys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square" rtlCol="0" anchor="ctr"/>
          <a:lstStyle/>
          <a:p>
            <a:pPr>
              <a:spcBef>
                <a:spcPts val="300"/>
              </a:spcBef>
              <a:buClr>
                <a:prstClr val="black"/>
              </a:buClr>
              <a:defRPr/>
            </a:pPr>
            <a:r>
              <a:rPr lang="ja-JP" altLang="en-US" sz="1400" dirty="0"/>
              <a:t>複数事業が相互に連動し安定的に成長する体制</a:t>
            </a:r>
            <a:endParaRPr kumimoji="0" lang="ja-JP" altLang="en-US" sz="1400" b="1" u="sng" kern="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79" name="フリーフォーム: 図形 78">
            <a:extLst>
              <a:ext uri="{FF2B5EF4-FFF2-40B4-BE49-F238E27FC236}">
                <a16:creationId xmlns:a16="http://schemas.microsoft.com/office/drawing/2014/main" id="{78EBD83D-B17E-FAE5-B5F5-D4887DD84C51}"/>
              </a:ext>
            </a:extLst>
          </p:cNvPr>
          <p:cNvSpPr/>
          <p:nvPr/>
        </p:nvSpPr>
        <p:spPr>
          <a:xfrm rot="10800000">
            <a:off x="9064630" y="1713200"/>
            <a:ext cx="831273" cy="998378"/>
          </a:xfrm>
          <a:custGeom>
            <a:avLst/>
            <a:gdLst>
              <a:gd name="connsiteX0" fmla="*/ 457200 w 914400"/>
              <a:gd name="connsiteY0" fmla="*/ 1098214 h 1098214"/>
              <a:gd name="connsiteX1" fmla="*/ 0 w 914400"/>
              <a:gd name="connsiteY1" fmla="*/ 641014 h 1098214"/>
              <a:gd name="connsiteX2" fmla="*/ 279237 w 914400"/>
              <a:gd name="connsiteY2" fmla="*/ 219743 h 1098214"/>
              <a:gd name="connsiteX3" fmla="*/ 364565 w 914400"/>
              <a:gd name="connsiteY3" fmla="*/ 193256 h 1098214"/>
              <a:gd name="connsiteX4" fmla="*/ 457200 w 914400"/>
              <a:gd name="connsiteY4" fmla="*/ 0 h 1098214"/>
              <a:gd name="connsiteX5" fmla="*/ 549835 w 914400"/>
              <a:gd name="connsiteY5" fmla="*/ 193256 h 1098214"/>
              <a:gd name="connsiteX6" fmla="*/ 635163 w 914400"/>
              <a:gd name="connsiteY6" fmla="*/ 219743 h 1098214"/>
              <a:gd name="connsiteX7" fmla="*/ 914400 w 914400"/>
              <a:gd name="connsiteY7" fmla="*/ 641014 h 1098214"/>
              <a:gd name="connsiteX8" fmla="*/ 457200 w 914400"/>
              <a:gd name="connsiteY8" fmla="*/ 1098214 h 109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" h="1098214">
                <a:moveTo>
                  <a:pt x="457200" y="1098214"/>
                </a:moveTo>
                <a:cubicBezTo>
                  <a:pt x="204695" y="1098214"/>
                  <a:pt x="0" y="893519"/>
                  <a:pt x="0" y="641014"/>
                </a:cubicBezTo>
                <a:cubicBezTo>
                  <a:pt x="0" y="451635"/>
                  <a:pt x="115141" y="289150"/>
                  <a:pt x="279237" y="219743"/>
                </a:cubicBezTo>
                <a:lnTo>
                  <a:pt x="364565" y="193256"/>
                </a:lnTo>
                <a:lnTo>
                  <a:pt x="457200" y="0"/>
                </a:lnTo>
                <a:lnTo>
                  <a:pt x="549835" y="193256"/>
                </a:lnTo>
                <a:lnTo>
                  <a:pt x="635163" y="219743"/>
                </a:lnTo>
                <a:cubicBezTo>
                  <a:pt x="799259" y="289150"/>
                  <a:pt x="914400" y="451635"/>
                  <a:pt x="914400" y="641014"/>
                </a:cubicBezTo>
                <a:cubicBezTo>
                  <a:pt x="914400" y="893519"/>
                  <a:pt x="709705" y="1098214"/>
                  <a:pt x="457200" y="1098214"/>
                </a:cubicBezTo>
                <a:close/>
              </a:path>
            </a:pathLst>
          </a:custGeom>
          <a:solidFill>
            <a:srgbClr val="145D3A">
              <a:lumMod val="40000"/>
              <a:lumOff val="6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1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ea"/>
            </a:endParaRPr>
          </a:p>
        </p:txBody>
      </p:sp>
      <p:sp>
        <p:nvSpPr>
          <p:cNvPr id="80" name="楕円 79">
            <a:extLst>
              <a:ext uri="{FF2B5EF4-FFF2-40B4-BE49-F238E27FC236}">
                <a16:creationId xmlns:a16="http://schemas.microsoft.com/office/drawing/2014/main" id="{64D3D615-EFD9-8F3E-7047-52BD30CB6FE3}"/>
              </a:ext>
            </a:extLst>
          </p:cNvPr>
          <p:cNvSpPr/>
          <p:nvPr/>
        </p:nvSpPr>
        <p:spPr>
          <a:xfrm>
            <a:off x="9136765" y="1779844"/>
            <a:ext cx="687003" cy="687004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wrap="none" rtlCol="0" anchor="ctr"/>
          <a:lstStyle/>
          <a:p>
            <a:pPr algn="ctr">
              <a:defRPr/>
            </a:pPr>
            <a:r>
              <a:rPr kumimoji="0" lang="en-US" altLang="ja-JP" sz="1400" b="1" kern="0" dirty="0">
                <a:solidFill>
                  <a:prstClr val="black"/>
                </a:solidFill>
                <a:latin typeface="+mn-ea"/>
              </a:rPr>
              <a:t>3</a:t>
            </a:r>
            <a:r>
              <a:rPr kumimoji="0" lang="ja-JP" altLang="en-US" sz="1400" b="1" kern="0" dirty="0">
                <a:solidFill>
                  <a:prstClr val="black"/>
                </a:solidFill>
                <a:latin typeface="+mn-ea"/>
              </a:rPr>
              <a:t>年後</a:t>
            </a:r>
          </a:p>
        </p:txBody>
      </p: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EE4C33E4-56D8-6101-763F-57CF0DCD5218}"/>
              </a:ext>
            </a:extLst>
          </p:cNvPr>
          <p:cNvGrpSpPr/>
          <p:nvPr/>
        </p:nvGrpSpPr>
        <p:grpSpPr>
          <a:xfrm>
            <a:off x="1738840" y="2059174"/>
            <a:ext cx="3710660" cy="1109224"/>
            <a:chOff x="-310492" y="1820942"/>
            <a:chExt cx="3710660" cy="1109224"/>
          </a:xfrm>
        </p:grpSpPr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333EA51D-D99C-0BEF-7210-178F3655367A}"/>
                </a:ext>
              </a:extLst>
            </p:cNvPr>
            <p:cNvSpPr/>
            <p:nvPr/>
          </p:nvSpPr>
          <p:spPr>
            <a:xfrm>
              <a:off x="-310492" y="1947333"/>
              <a:ext cx="3710660" cy="982833"/>
            </a:xfrm>
            <a:prstGeom prst="rect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F205214E-CB10-74DC-4CEB-085D697E2C0E}"/>
                </a:ext>
              </a:extLst>
            </p:cNvPr>
            <p:cNvSpPr/>
            <p:nvPr/>
          </p:nvSpPr>
          <p:spPr>
            <a:xfrm>
              <a:off x="792407" y="1820942"/>
              <a:ext cx="1504862" cy="264869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ea"/>
                </a:rPr>
                <a:t>Point</a:t>
              </a:r>
              <a:endPara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endParaRPr>
            </a:p>
          </p:txBody>
        </p:sp>
        <p:sp>
          <p:nvSpPr>
            <p:cNvPr id="98" name="正方形/長方形 97">
              <a:extLst>
                <a:ext uri="{FF2B5EF4-FFF2-40B4-BE49-F238E27FC236}">
                  <a16:creationId xmlns:a16="http://schemas.microsoft.com/office/drawing/2014/main" id="{B771370D-CDA9-BBBD-8B24-DBCCD8BB04EC}"/>
                </a:ext>
              </a:extLst>
            </p:cNvPr>
            <p:cNvSpPr/>
            <p:nvPr/>
          </p:nvSpPr>
          <p:spPr>
            <a:xfrm>
              <a:off x="-181726" y="2137008"/>
              <a:ext cx="3453129" cy="717621"/>
            </a:xfrm>
            <a:prstGeom prst="rect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/>
            <a:lstStyle/>
            <a:p>
              <a:pPr lvl="0" algn="ctr">
                <a:defRPr/>
              </a:pPr>
              <a:r>
                <a:rPr lang="ja-JP" altLang="en-US" sz="1400" dirty="0"/>
                <a:t>既存事業を磨き利益体質を強化しながら第二の柱を計画的に育成</a:t>
              </a:r>
              <a:endParaRPr kumimoji="0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ea"/>
              </a:endParaRPr>
            </a:p>
          </p:txBody>
        </p:sp>
      </p:grp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8DDA0CD5-8AB5-0BC7-F0BE-0CC6102200FF}"/>
              </a:ext>
            </a:extLst>
          </p:cNvPr>
          <p:cNvCxnSpPr>
            <a:cxnSpLocks/>
            <a:stCxn id="96" idx="2"/>
            <a:endCxn id="67" idx="0"/>
          </p:cNvCxnSpPr>
          <p:nvPr/>
        </p:nvCxnSpPr>
        <p:spPr>
          <a:xfrm>
            <a:off x="3594170" y="3168398"/>
            <a:ext cx="0" cy="512602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B3778252-489C-FF63-DEAA-32F540A9810C}"/>
              </a:ext>
            </a:extLst>
          </p:cNvPr>
          <p:cNvCxnSpPr>
            <a:cxnSpLocks/>
            <a:stCxn id="96" idx="2"/>
            <a:endCxn id="61" idx="0"/>
          </p:cNvCxnSpPr>
          <p:nvPr/>
        </p:nvCxnSpPr>
        <p:spPr>
          <a:xfrm flipH="1">
            <a:off x="651122" y="3168398"/>
            <a:ext cx="2943048" cy="1496501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  <a:miter lim="800000"/>
            <a:tailEnd type="oval"/>
          </a:ln>
          <a:effectLst/>
        </p:spPr>
      </p:cxnSp>
      <p:sp>
        <p:nvSpPr>
          <p:cNvPr id="103" name="テキスト プレースホルダー 1">
            <a:extLst>
              <a:ext uri="{FF2B5EF4-FFF2-40B4-BE49-F238E27FC236}">
                <a16:creationId xmlns:a16="http://schemas.microsoft.com/office/drawing/2014/main" id="{DA4AA843-79E5-B95B-E2AA-A593FCEA82E8}"/>
              </a:ext>
            </a:extLst>
          </p:cNvPr>
          <p:cNvSpPr txBox="1">
            <a:spLocks/>
          </p:cNvSpPr>
          <p:nvPr/>
        </p:nvSpPr>
        <p:spPr>
          <a:xfrm>
            <a:off x="307621" y="377387"/>
            <a:ext cx="11425576" cy="325285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>
                <a:tab pos="92075" algn="l"/>
              </a:tabLst>
              <a:defRPr kumimoji="1" lang="ja-JP" altLang="en-US" sz="2000" b="0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b="1" dirty="0">
                <a:solidFill>
                  <a:srgbClr val="145D3A"/>
                </a:solidFill>
                <a:latin typeface="+mn-ea"/>
                <a:ea typeface="+mn-ea"/>
              </a:rPr>
              <a:t>持続成長戦略</a:t>
            </a:r>
          </a:p>
        </p:txBody>
      </p:sp>
    </p:spTree>
    <p:extLst>
      <p:ext uri="{BB962C8B-B14F-4D97-AF65-F5344CB8AC3E}">
        <p14:creationId xmlns:p14="http://schemas.microsoft.com/office/powerpoint/2010/main" val="3722312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183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