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622BB-4E7C-4084-84B5-3F40C0069C7B}" v="1" dt="2026-02-13T04:43:43.358"/>
    <p1510:client id="{78AF309E-A016-4AC8-998D-30C30D309897}" v="649" dt="2026-02-13T04:29:4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3:43.356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3:43.356" v="24485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7076F-D664-2D6A-E056-862FB9120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楕円 4">
            <a:extLst>
              <a:ext uri="{FF2B5EF4-FFF2-40B4-BE49-F238E27FC236}">
                <a16:creationId xmlns:a16="http://schemas.microsoft.com/office/drawing/2014/main" id="{B250F2A3-B545-445E-8FE6-40DAB36A27E4}"/>
              </a:ext>
            </a:extLst>
          </p:cNvPr>
          <p:cNvSpPr/>
          <p:nvPr/>
        </p:nvSpPr>
        <p:spPr>
          <a:xfrm>
            <a:off x="-3064030" y="-594671"/>
            <a:ext cx="9160030" cy="9127998"/>
          </a:xfrm>
          <a:prstGeom prst="ellipse">
            <a:avLst/>
          </a:prstGeom>
          <a:solidFill>
            <a:srgbClr val="0080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DB3C117-BCE7-0F4F-EB12-707CDBD2745C}"/>
              </a:ext>
            </a:extLst>
          </p:cNvPr>
          <p:cNvSpPr/>
          <p:nvPr/>
        </p:nvSpPr>
        <p:spPr>
          <a:xfrm>
            <a:off x="400397" y="311727"/>
            <a:ext cx="11391207" cy="6234545"/>
          </a:xfrm>
          <a:prstGeom prst="roundRect">
            <a:avLst>
              <a:gd name="adj" fmla="val 7734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34F3C2E-32A0-6F4E-C47B-8F92AF22E86E}"/>
              </a:ext>
            </a:extLst>
          </p:cNvPr>
          <p:cNvGrpSpPr/>
          <p:nvPr/>
        </p:nvGrpSpPr>
        <p:grpSpPr>
          <a:xfrm>
            <a:off x="897467" y="838016"/>
            <a:ext cx="10397067" cy="1762950"/>
            <a:chOff x="1007533" y="672916"/>
            <a:chExt cx="10397067" cy="1762950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325A847-D1EB-6CAA-E237-B2E0F77F5F54}"/>
                </a:ext>
              </a:extLst>
            </p:cNvPr>
            <p:cNvSpPr/>
            <p:nvPr/>
          </p:nvSpPr>
          <p:spPr>
            <a:xfrm>
              <a:off x="1007533" y="672916"/>
              <a:ext cx="10397067" cy="5340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3200" b="1" dirty="0">
                  <a:solidFill>
                    <a:srgbClr val="0080CC"/>
                  </a:solidFill>
                  <a:latin typeface="+mn-ea"/>
                </a:rPr>
                <a:t>守りを固め攻めへ転じる戦略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E08818F-BD8A-F2B9-D717-893A864410E4}"/>
                </a:ext>
              </a:extLst>
            </p:cNvPr>
            <p:cNvSpPr/>
            <p:nvPr/>
          </p:nvSpPr>
          <p:spPr>
            <a:xfrm>
              <a:off x="1007533" y="1489693"/>
              <a:ext cx="10397067" cy="946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まずは収益基盤や業務体制を整え、無駄やリスクを抑える守りの強化に注力します。</a:t>
              </a:r>
              <a:endParaRPr kumimoji="1" lang="en-US" altLang="ja-JP" sz="1600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コスト構造の見直し、既存顧客の深耕、組織の安定化を進めることで、揺るがない土台を築きます。</a:t>
              </a:r>
              <a:endParaRPr kumimoji="1" lang="en-US" altLang="ja-JP" sz="1600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その上で将来フェーズでは、新市場への挑戦や商品開発、積極的な投資を行う攻めの戦略へ転換します。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4FBC91D-44F4-5A76-93E1-DEFCB02959F1}"/>
              </a:ext>
            </a:extLst>
          </p:cNvPr>
          <p:cNvGrpSpPr/>
          <p:nvPr/>
        </p:nvGrpSpPr>
        <p:grpSpPr>
          <a:xfrm>
            <a:off x="2004933" y="3081810"/>
            <a:ext cx="8182134" cy="3066363"/>
            <a:chOff x="2077384" y="3013274"/>
            <a:chExt cx="8182134" cy="3066363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C1AAAD85-C08A-5B6E-8BE6-CDC963825C32}"/>
                </a:ext>
              </a:extLst>
            </p:cNvPr>
            <p:cNvSpPr/>
            <p:nvPr/>
          </p:nvSpPr>
          <p:spPr>
            <a:xfrm>
              <a:off x="2077384" y="3451637"/>
              <a:ext cx="2628000" cy="262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80C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3200" b="1" dirty="0">
                  <a:solidFill>
                    <a:schemeClr val="tx1"/>
                  </a:solidFill>
                  <a:latin typeface="+mn-ea"/>
                </a:rPr>
                <a:t>守り</a:t>
              </a:r>
              <a:endParaRPr kumimoji="1" lang="ja-JP" altLang="en-US" sz="3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DDC96452-320C-A27E-7094-5A70591DDDBB}"/>
                </a:ext>
              </a:extLst>
            </p:cNvPr>
            <p:cNvSpPr/>
            <p:nvPr/>
          </p:nvSpPr>
          <p:spPr>
            <a:xfrm>
              <a:off x="7631518" y="3451637"/>
              <a:ext cx="2628000" cy="2628000"/>
            </a:xfrm>
            <a:prstGeom prst="ellipse">
              <a:avLst/>
            </a:prstGeom>
            <a:solidFill>
              <a:srgbClr val="0080CC"/>
            </a:solidFill>
            <a:ln>
              <a:solidFill>
                <a:srgbClr val="0080C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3200" b="1" dirty="0">
                  <a:solidFill>
                    <a:schemeClr val="bg1"/>
                  </a:solidFill>
                  <a:latin typeface="+mn-ea"/>
                </a:rPr>
                <a:t>攻め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AC95A56-B001-6056-17B9-D4CFA7EA47DC}"/>
                </a:ext>
              </a:extLst>
            </p:cNvPr>
            <p:cNvSpPr/>
            <p:nvPr/>
          </p:nvSpPr>
          <p:spPr>
            <a:xfrm>
              <a:off x="2077384" y="3013274"/>
              <a:ext cx="2628000" cy="3551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現状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9410939-91D8-3D6E-1B5C-7444AEFAF13A}"/>
                </a:ext>
              </a:extLst>
            </p:cNvPr>
            <p:cNvSpPr/>
            <p:nvPr/>
          </p:nvSpPr>
          <p:spPr>
            <a:xfrm>
              <a:off x="7631518" y="3013274"/>
              <a:ext cx="2628000" cy="3551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将来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32907EE7-A3F1-1178-0902-06419EFA961A}"/>
                </a:ext>
              </a:extLst>
            </p:cNvPr>
            <p:cNvGrpSpPr/>
            <p:nvPr/>
          </p:nvGrpSpPr>
          <p:grpSpPr>
            <a:xfrm>
              <a:off x="5964032" y="4647342"/>
              <a:ext cx="408839" cy="236591"/>
              <a:chOff x="5346849" y="4504241"/>
              <a:chExt cx="658439" cy="613656"/>
            </a:xfrm>
          </p:grpSpPr>
          <p:sp>
            <p:nvSpPr>
              <p:cNvPr id="14" name="二等辺三角形 13">
                <a:extLst>
                  <a:ext uri="{FF2B5EF4-FFF2-40B4-BE49-F238E27FC236}">
                    <a16:creationId xmlns:a16="http://schemas.microsoft.com/office/drawing/2014/main" id="{9BD257DD-69F1-410D-C6A1-13265E6AB31E}"/>
                  </a:ext>
                </a:extLst>
              </p:cNvPr>
              <p:cNvSpPr/>
              <p:nvPr/>
            </p:nvSpPr>
            <p:spPr>
              <a:xfrm rot="5400000">
                <a:off x="5164599" y="4686491"/>
                <a:ext cx="613656" cy="24915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5" name="二等辺三角形 14">
                <a:extLst>
                  <a:ext uri="{FF2B5EF4-FFF2-40B4-BE49-F238E27FC236}">
                    <a16:creationId xmlns:a16="http://schemas.microsoft.com/office/drawing/2014/main" id="{6EACD353-3BFB-2721-A23E-3D78847250C4}"/>
                  </a:ext>
                </a:extLst>
              </p:cNvPr>
              <p:cNvSpPr/>
              <p:nvPr/>
            </p:nvSpPr>
            <p:spPr>
              <a:xfrm rot="5400000">
                <a:off x="5573882" y="4686491"/>
                <a:ext cx="613656" cy="249156"/>
              </a:xfrm>
              <a:prstGeom prst="triangle">
                <a:avLst/>
              </a:prstGeom>
              <a:solidFill>
                <a:srgbClr val="0080CC"/>
              </a:solidFill>
              <a:ln>
                <a:solidFill>
                  <a:srgbClr val="0080C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1940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170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