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EBFF58-6D4F-4C3A-856C-4FE56A644425}" v="1" dt="2026-02-07T03:05:23.175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660"/>
  </p:normalViewPr>
  <p:slideViewPr>
    <p:cSldViewPr snapToGrid="0">
      <p:cViewPr>
        <p:scale>
          <a:sx n="66" d="100"/>
          <a:sy n="66" d="100"/>
        </p:scale>
        <p:origin x="704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03:05:23.172" v="20074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3:02:01.426" v="2007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861357872" sldId="6057"/>
        </pc:sldMkLst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" creationId="{B2BC2440-CAED-002C-573B-17272FAB475C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8" creationId="{78A95BBA-6A82-8D4F-E888-1DF0364FCCCB}"/>
          </ac:spMkLst>
        </pc:spChg>
        <pc:grpChg chg="mod">
          <ac:chgData name="松浦英宗" userId="9b03fd3a-662f-49ff-9af1-1b93cf7aab22" providerId="ADAL" clId="{56E9DFAE-DDAD-4FCA-8AED-56B2D15DB479}" dt="2026-02-07T01:50:55.384" v="17905" actId="1076"/>
          <ac:grpSpMkLst>
            <pc:docMk/>
            <pc:sldMk cId="2861357872" sldId="6057"/>
            <ac:grpSpMk id="3" creationId="{ACDA91C4-BD89-1051-9A45-3F0C78A59449}"/>
          </ac:grpSpMkLst>
        </pc:grpChg>
        <pc:grpChg chg="add mod">
          <ac:chgData name="松浦英宗" userId="9b03fd3a-662f-49ff-9af1-1b93cf7aab22" providerId="ADAL" clId="{56E9DFAE-DDAD-4FCA-8AED-56B2D15DB479}" dt="2026-02-07T01:52:25.648" v="17983" actId="12789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3:05:23.172" v="20074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95673-179F-39D1-01F8-674D0A27F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1AB98F-3155-7436-9200-A58AC559473A}"/>
              </a:ext>
            </a:extLst>
          </p:cNvPr>
          <p:cNvSpPr/>
          <p:nvPr/>
        </p:nvSpPr>
        <p:spPr>
          <a:xfrm>
            <a:off x="1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4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AFD1AFF-6969-FE74-B602-2D4D2349F22D}"/>
              </a:ext>
            </a:extLst>
          </p:cNvPr>
          <p:cNvGrpSpPr/>
          <p:nvPr/>
        </p:nvGrpSpPr>
        <p:grpSpPr>
          <a:xfrm>
            <a:off x="6691216" y="2945896"/>
            <a:ext cx="4997455" cy="3328407"/>
            <a:chOff x="599343" y="2353905"/>
            <a:chExt cx="5497200" cy="4027373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BA47A1D-38D1-BE61-35E8-FB63BD97AFD2}"/>
                </a:ext>
              </a:extLst>
            </p:cNvPr>
            <p:cNvGrpSpPr/>
            <p:nvPr/>
          </p:nvGrpSpPr>
          <p:grpSpPr>
            <a:xfrm>
              <a:off x="599343" y="2353905"/>
              <a:ext cx="5496657" cy="325681"/>
              <a:chOff x="599343" y="2353905"/>
              <a:chExt cx="5496657" cy="448614"/>
            </a:xfrm>
          </p:grpSpPr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7E16F74D-CC23-F25A-977B-5B55604753FC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会社名</a:t>
                </a:r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E885867C-74A2-273C-2E3F-1574B41CD482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フードクラフト株式会社</a:t>
                </a:r>
              </a:p>
            </p:txBody>
          </p:sp>
        </p:grpSp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id="{C3068877-C49F-F951-2709-A3ED41BAC6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2886915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795AC11B-128D-79BD-7F7D-936D5D9F1254}"/>
                </a:ext>
              </a:extLst>
            </p:cNvPr>
            <p:cNvGrpSpPr/>
            <p:nvPr/>
          </p:nvGrpSpPr>
          <p:grpSpPr>
            <a:xfrm>
              <a:off x="599343" y="3094244"/>
              <a:ext cx="5496657" cy="325681"/>
              <a:chOff x="599343" y="2353905"/>
              <a:chExt cx="5496657" cy="448614"/>
            </a:xfrm>
          </p:grpSpPr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A996FF26-AECE-F1F8-EDE8-35A3A9997D88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設立</a:t>
                </a: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AC2D0D5C-1402-3385-85D8-BC95C8F07759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400" dirty="0">
                    <a:solidFill>
                      <a:schemeClr val="tx1"/>
                    </a:solidFill>
                    <a:latin typeface="+mn-ea"/>
                  </a:rPr>
                  <a:t>2012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年</a:t>
                </a:r>
              </a:p>
            </p:txBody>
          </p:sp>
        </p:grpSp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E847893D-43EA-24FB-2634-32FE5F3371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3627254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D50C2EA0-B59A-2DE1-0C8B-768B58EA08C4}"/>
                </a:ext>
              </a:extLst>
            </p:cNvPr>
            <p:cNvGrpSpPr/>
            <p:nvPr/>
          </p:nvGrpSpPr>
          <p:grpSpPr>
            <a:xfrm>
              <a:off x="599343" y="3834583"/>
              <a:ext cx="5496657" cy="325681"/>
              <a:chOff x="599343" y="2353905"/>
              <a:chExt cx="5496657" cy="448614"/>
            </a:xfrm>
          </p:grpSpPr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5597EE71-16C3-87A9-1485-F673897D8A3B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本社所在地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04F03CBE-3D7B-195D-4AFC-CAD37013202A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zh-CN" altLang="en-US" sz="1400" dirty="0">
                    <a:solidFill>
                      <a:schemeClr val="tx1"/>
                    </a:solidFill>
                    <a:latin typeface="游ゴシック 本文"/>
                    <a:ea typeface="游ゴシック" panose="020B0400000000000000" pitchFamily="50" charset="-128"/>
                  </a:rPr>
                  <a:t>大阪府大阪市</a:t>
                </a:r>
                <a:endParaRPr kumimoji="1" lang="ja-JP" altLang="en-US" sz="1400" dirty="0">
                  <a:solidFill>
                    <a:schemeClr val="tx1"/>
                  </a:solidFill>
                  <a:latin typeface="游ゴシック 本文"/>
                  <a:ea typeface="游ゴシック" panose="020B0400000000000000" pitchFamily="50" charset="-128"/>
                </a:endParaRPr>
              </a:p>
            </p:txBody>
          </p:sp>
        </p:grp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DFCDE098-603A-50E7-9D70-6C071F4FD1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4367593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B6020C65-F322-A007-E54D-1AD096B8B8D7}"/>
                </a:ext>
              </a:extLst>
            </p:cNvPr>
            <p:cNvGrpSpPr/>
            <p:nvPr/>
          </p:nvGrpSpPr>
          <p:grpSpPr>
            <a:xfrm>
              <a:off x="599343" y="4574922"/>
              <a:ext cx="5496657" cy="325681"/>
              <a:chOff x="599343" y="2353905"/>
              <a:chExt cx="5496657" cy="448614"/>
            </a:xfrm>
          </p:grpSpPr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863B743E-62E1-B946-5622-685F4811B150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事業内容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92D934E3-77EF-75BA-07B3-5DEFEC6248DA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飲食店の企画・運営</a:t>
                </a:r>
              </a:p>
            </p:txBody>
          </p:sp>
        </p:grpSp>
        <p:cxnSp>
          <p:nvCxnSpPr>
            <p:cNvPr id="13" name="直線矢印コネクタ 12">
              <a:extLst>
                <a:ext uri="{FF2B5EF4-FFF2-40B4-BE49-F238E27FC236}">
                  <a16:creationId xmlns:a16="http://schemas.microsoft.com/office/drawing/2014/main" id="{05208484-B9C4-D476-E27D-D7397BE856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5107932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86ED58F4-409D-4EA6-DFEC-9F35E2417318}"/>
                </a:ext>
              </a:extLst>
            </p:cNvPr>
            <p:cNvGrpSpPr/>
            <p:nvPr/>
          </p:nvGrpSpPr>
          <p:grpSpPr>
            <a:xfrm>
              <a:off x="599343" y="5315261"/>
              <a:ext cx="5496657" cy="325681"/>
              <a:chOff x="599343" y="2353905"/>
              <a:chExt cx="5496657" cy="448614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FDE2A7BB-BA80-32B3-C259-B0B065DEE106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展開店舗数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8D0068E0-59CA-2C98-3848-DA286714516A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7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店舗</a:t>
                </a:r>
                <a:endParaRPr kumimoji="1" lang="ja-JP" altLang="en-US" sz="14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04B9BF4B-86F5-88BD-E15C-F9DDD7EEBB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343" y="5848271"/>
              <a:ext cx="5497200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5A0699F5-A28E-2257-3379-B6C72C8511F1}"/>
                </a:ext>
              </a:extLst>
            </p:cNvPr>
            <p:cNvGrpSpPr/>
            <p:nvPr/>
          </p:nvGrpSpPr>
          <p:grpSpPr>
            <a:xfrm>
              <a:off x="599343" y="6055597"/>
              <a:ext cx="5496657" cy="325681"/>
              <a:chOff x="599343" y="2353905"/>
              <a:chExt cx="5496657" cy="448614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4D227C09-01DB-2BC0-FD01-C1063D749866}"/>
                  </a:ext>
                </a:extLst>
              </p:cNvPr>
              <p:cNvSpPr/>
              <p:nvPr/>
            </p:nvSpPr>
            <p:spPr>
              <a:xfrm>
                <a:off x="599343" y="2353905"/>
                <a:ext cx="1642925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資本金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C0622455-524B-44C6-7B3F-E1FAE6AC90CD}"/>
                  </a:ext>
                </a:extLst>
              </p:cNvPr>
              <p:cNvSpPr/>
              <p:nvPr/>
            </p:nvSpPr>
            <p:spPr>
              <a:xfrm>
                <a:off x="2420192" y="2353905"/>
                <a:ext cx="3675808" cy="448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400" dirty="0">
                    <a:solidFill>
                      <a:schemeClr val="tx1"/>
                    </a:solidFill>
                    <a:latin typeface="+mn-ea"/>
                  </a:rPr>
                  <a:t>500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</p:grp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A3039DDD-9E22-E736-FF61-2DD3EC3999E1}"/>
              </a:ext>
            </a:extLst>
          </p:cNvPr>
          <p:cNvGrpSpPr/>
          <p:nvPr/>
        </p:nvGrpSpPr>
        <p:grpSpPr>
          <a:xfrm>
            <a:off x="601750" y="2309357"/>
            <a:ext cx="4892501" cy="2239287"/>
            <a:chOff x="601750" y="2811317"/>
            <a:chExt cx="4892501" cy="2239287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BBF8273-CAFB-AC00-25D7-6FCE062A77AA}"/>
                </a:ext>
              </a:extLst>
            </p:cNvPr>
            <p:cNvSpPr/>
            <p:nvPr/>
          </p:nvSpPr>
          <p:spPr>
            <a:xfrm>
              <a:off x="601750" y="2811317"/>
              <a:ext cx="4892501" cy="2691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目指す世界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04D6FEA-9A30-6BCD-D8FF-B6FC5147B423}"/>
                </a:ext>
              </a:extLst>
            </p:cNvPr>
            <p:cNvSpPr/>
            <p:nvPr/>
          </p:nvSpPr>
          <p:spPr>
            <a:xfrm>
              <a:off x="601750" y="3342169"/>
              <a:ext cx="4892501" cy="17084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5400" b="1" dirty="0">
                  <a:solidFill>
                    <a:schemeClr val="bg1"/>
                  </a:solidFill>
                  <a:latin typeface="+mn-ea"/>
                </a:rPr>
                <a:t>もったいない</a:t>
              </a:r>
              <a:br>
                <a:rPr lang="en-US" altLang="ja-JP" sz="5400" b="1" dirty="0">
                  <a:solidFill>
                    <a:schemeClr val="bg1"/>
                  </a:solidFill>
                  <a:latin typeface="+mn-ea"/>
                </a:rPr>
              </a:br>
              <a:r>
                <a:rPr kumimoji="1" lang="ja-JP" altLang="en-US" sz="5400" b="1" dirty="0">
                  <a:solidFill>
                    <a:schemeClr val="bg1"/>
                  </a:solidFill>
                  <a:latin typeface="+mn-ea"/>
                </a:rPr>
                <a:t>をなくす</a:t>
              </a:r>
            </a:p>
          </p:txBody>
        </p: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60347E1-884F-079C-D4AA-DE01E4191115}"/>
              </a:ext>
            </a:extLst>
          </p:cNvPr>
          <p:cNvSpPr/>
          <p:nvPr/>
        </p:nvSpPr>
        <p:spPr>
          <a:xfrm>
            <a:off x="6691215" y="465953"/>
            <a:ext cx="4996961" cy="3883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800" b="1" dirty="0">
                <a:solidFill>
                  <a:schemeClr val="accent2"/>
                </a:solidFill>
                <a:latin typeface="+mn-ea"/>
              </a:rPr>
              <a:t>COMPANY</a:t>
            </a:r>
            <a:r>
              <a:rPr lang="ja-JP" altLang="en-US" sz="2800" b="1" dirty="0">
                <a:solidFill>
                  <a:schemeClr val="accent2"/>
                </a:solidFill>
                <a:latin typeface="+mn-ea"/>
              </a:rPr>
              <a:t> </a:t>
            </a:r>
            <a:r>
              <a:rPr lang="en-US" altLang="ja-JP" sz="2800" b="1" dirty="0">
                <a:solidFill>
                  <a:schemeClr val="accent2"/>
                </a:solidFill>
                <a:latin typeface="+mn-ea"/>
              </a:rPr>
              <a:t>INFORMATION</a:t>
            </a:r>
            <a:endParaRPr kumimoji="1" lang="ja-JP" altLang="en-US" sz="2800" b="1" dirty="0">
              <a:solidFill>
                <a:schemeClr val="accent2"/>
              </a:solidFill>
              <a:latin typeface="+mn-ea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4990A882-2674-4A45-F3CE-B643EFAD4D0A}"/>
              </a:ext>
            </a:extLst>
          </p:cNvPr>
          <p:cNvSpPr/>
          <p:nvPr/>
        </p:nvSpPr>
        <p:spPr>
          <a:xfrm>
            <a:off x="6691215" y="854325"/>
            <a:ext cx="4996961" cy="3883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ea"/>
              </a:rPr>
              <a:t>会社概要</a:t>
            </a:r>
          </a:p>
        </p:txBody>
      </p:sp>
    </p:spTree>
    <p:extLst>
      <p:ext uri="{BB962C8B-B14F-4D97-AF65-F5344CB8AC3E}">
        <p14:creationId xmlns:p14="http://schemas.microsoft.com/office/powerpoint/2010/main" val="1078904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124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游ゴシック 本文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2026-02-07T03:05:24Z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