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B12A99-1756-4795-A23C-EA4FEA10DBE1}" v="1" dt="2026-02-07T03:03:55.614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70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3:55.610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2:01.426" v="2007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3:55.610" v="20074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6309F-2D61-9548-55EF-D51ECA04A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76FB19A-26DE-5489-0A58-6CE35297117A}"/>
              </a:ext>
            </a:extLst>
          </p:cNvPr>
          <p:cNvSpPr/>
          <p:nvPr/>
        </p:nvSpPr>
        <p:spPr>
          <a:xfrm>
            <a:off x="-1" y="0"/>
            <a:ext cx="9834881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5D91F03-4675-E77D-3A1D-CD6E763D56AB}"/>
              </a:ext>
            </a:extLst>
          </p:cNvPr>
          <p:cNvSpPr/>
          <p:nvPr/>
        </p:nvSpPr>
        <p:spPr>
          <a:xfrm>
            <a:off x="582606" y="350176"/>
            <a:ext cx="11026788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400" b="1" dirty="0">
                <a:solidFill>
                  <a:srgbClr val="002060"/>
                </a:solidFill>
                <a:latin typeface="+mn-ea"/>
              </a:rPr>
              <a:t>会社概要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7E09CE-AA49-1609-EE51-838710817322}"/>
              </a:ext>
            </a:extLst>
          </p:cNvPr>
          <p:cNvSpPr/>
          <p:nvPr/>
        </p:nvSpPr>
        <p:spPr>
          <a:xfrm>
            <a:off x="9834880" y="0"/>
            <a:ext cx="235712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CA5C8DD6-9D96-DF28-DF2F-7C2DAA14C59E}"/>
              </a:ext>
            </a:extLst>
          </p:cNvPr>
          <p:cNvGrpSpPr/>
          <p:nvPr/>
        </p:nvGrpSpPr>
        <p:grpSpPr>
          <a:xfrm>
            <a:off x="924560" y="3044467"/>
            <a:ext cx="5470033" cy="3519237"/>
            <a:chOff x="508000" y="2802892"/>
            <a:chExt cx="5470033" cy="3519237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69D3BE5A-B354-4EC4-B658-EFEF6A82B918}"/>
                </a:ext>
              </a:extLst>
            </p:cNvPr>
            <p:cNvSpPr/>
            <p:nvPr/>
          </p:nvSpPr>
          <p:spPr>
            <a:xfrm>
              <a:off x="508000" y="2802892"/>
              <a:ext cx="5470033" cy="351923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endParaRPr kumimoji="1" lang="ja-JP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6" name="グループ化 25">
              <a:extLst>
                <a:ext uri="{FF2B5EF4-FFF2-40B4-BE49-F238E27FC236}">
                  <a16:creationId xmlns:a16="http://schemas.microsoft.com/office/drawing/2014/main" id="{A0FA0208-969A-B675-1A5B-38F9E0450520}"/>
                </a:ext>
              </a:extLst>
            </p:cNvPr>
            <p:cNvGrpSpPr/>
            <p:nvPr/>
          </p:nvGrpSpPr>
          <p:grpSpPr>
            <a:xfrm>
              <a:off x="971670" y="3252822"/>
              <a:ext cx="4542692" cy="2619376"/>
              <a:chOff x="1029453" y="3002518"/>
              <a:chExt cx="5496657" cy="3169445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375D1226-5DF6-57D9-6735-7D13F82E446A}"/>
                  </a:ext>
                </a:extLst>
              </p:cNvPr>
              <p:cNvSpPr/>
              <p:nvPr/>
            </p:nvSpPr>
            <p:spPr>
              <a:xfrm>
                <a:off x="1029453" y="3002518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社名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5801E7BF-0FEB-9EA7-0878-03A41EFEB7BD}"/>
                  </a:ext>
                </a:extLst>
              </p:cNvPr>
              <p:cNvSpPr/>
              <p:nvPr/>
            </p:nvSpPr>
            <p:spPr>
              <a:xfrm>
                <a:off x="2850302" y="3002518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  <a:t>Form &amp; Sense</a:t>
                </a: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株式会社</a:t>
                </a: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FE4C2771-1D05-D35C-5085-94A40F16C38B}"/>
                  </a:ext>
                </a:extLst>
              </p:cNvPr>
              <p:cNvSpPr/>
              <p:nvPr/>
            </p:nvSpPr>
            <p:spPr>
              <a:xfrm>
                <a:off x="1029453" y="3582575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設立</a:t>
                </a:r>
              </a:p>
            </p:txBody>
          </p:sp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076EBE3D-E69C-54A9-E050-7C32F1179E96}"/>
                  </a:ext>
                </a:extLst>
              </p:cNvPr>
              <p:cNvSpPr/>
              <p:nvPr/>
            </p:nvSpPr>
            <p:spPr>
              <a:xfrm>
                <a:off x="2850302" y="3582575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  <a:t>2015</a:t>
                </a: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年</a:t>
                </a: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FE4F27FD-3FDE-31C7-B579-147E8D2D331D}"/>
                  </a:ext>
                </a:extLst>
              </p:cNvPr>
              <p:cNvSpPr/>
              <p:nvPr/>
            </p:nvSpPr>
            <p:spPr>
              <a:xfrm>
                <a:off x="1029453" y="4162632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所在地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EFC6329C-DAF1-91A9-E3C9-504059FF24DA}"/>
                  </a:ext>
                </a:extLst>
              </p:cNvPr>
              <p:cNvSpPr/>
              <p:nvPr/>
            </p:nvSpPr>
            <p:spPr>
              <a:xfrm>
                <a:off x="1029453" y="4742689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業務領域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265B080A-0E5C-9F36-B6E7-D7861C66284C}"/>
                  </a:ext>
                </a:extLst>
              </p:cNvPr>
              <p:cNvSpPr/>
              <p:nvPr/>
            </p:nvSpPr>
            <p:spPr>
              <a:xfrm>
                <a:off x="2850302" y="4742689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プロダクト・空間デザイン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148381BA-259B-3D9E-46DF-DB65F669360B}"/>
                  </a:ext>
                </a:extLst>
              </p:cNvPr>
              <p:cNvSpPr/>
              <p:nvPr/>
            </p:nvSpPr>
            <p:spPr>
              <a:xfrm>
                <a:off x="1029453" y="5322746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取引業種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FEED7E5D-1479-ED36-538B-E632C616FB92}"/>
                  </a:ext>
                </a:extLst>
              </p:cNvPr>
              <p:cNvSpPr/>
              <p:nvPr/>
            </p:nvSpPr>
            <p:spPr>
              <a:xfrm>
                <a:off x="2850302" y="5322746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小売・サービス業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FA0557D2-7CFE-7484-71C9-2E8AC06D9781}"/>
                  </a:ext>
                </a:extLst>
              </p:cNvPr>
              <p:cNvSpPr/>
              <p:nvPr/>
            </p:nvSpPr>
            <p:spPr>
              <a:xfrm>
                <a:off x="1029453" y="5902805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従業員数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F68AAFEC-8790-3F05-6B3C-695C9236AFF4}"/>
                  </a:ext>
                </a:extLst>
              </p:cNvPr>
              <p:cNvSpPr/>
              <p:nvPr/>
            </p:nvSpPr>
            <p:spPr>
              <a:xfrm>
                <a:off x="2850302" y="5902805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tx1"/>
                    </a:solidFill>
                    <a:latin typeface="+mn-ea"/>
                  </a:rPr>
                  <a:t>28</a:t>
                </a:r>
                <a:r>
                  <a:rPr kumimoji="1" lang="ja-JP" altLang="en-US" sz="1600" dirty="0">
                    <a:solidFill>
                      <a:schemeClr val="tx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21E45E33-BE50-D5DF-5278-D9DE24C23F91}"/>
                  </a:ext>
                </a:extLst>
              </p:cNvPr>
              <p:cNvSpPr/>
              <p:nvPr/>
            </p:nvSpPr>
            <p:spPr>
              <a:xfrm>
                <a:off x="2850302" y="4162630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600" dirty="0">
                    <a:solidFill>
                      <a:schemeClr val="tx1"/>
                    </a:solidFill>
                    <a:latin typeface="+mn-ea"/>
                  </a:rPr>
                  <a:t>東京都台東区</a:t>
                </a:r>
                <a:endParaRPr kumimoji="1" lang="ja-JP" altLang="en-US" sz="16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93054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116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