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35FFE1-2F8D-46CF-959F-B268E2D74733}" v="1" dt="2026-02-13T13:43:25.573"/>
    <p1510:client id="{D8D7D2DB-D04D-4081-BCD2-D4BFF6EECE66}" v="498" dt="2026-02-13T13:33:3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3:25.573"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43:25.573" v="23233"/>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1541C-BFDA-EC4D-9A5C-88FA691F6249}"/>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37C8FEBB-3AFB-E329-8AC7-EA2D5165C6CF}"/>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en-US" altLang="ja-JP" sz="2000" b="1" dirty="0">
                <a:solidFill>
                  <a:schemeClr val="tx1"/>
                </a:solidFill>
                <a:latin typeface="+mn-ea"/>
              </a:rPr>
              <a:t>YWT</a:t>
            </a:r>
            <a:r>
              <a:rPr lang="ja-JP" altLang="en-US" sz="2000" b="1" dirty="0">
                <a:solidFill>
                  <a:schemeClr val="tx1"/>
                </a:solidFill>
                <a:latin typeface="+mn-ea"/>
              </a:rPr>
              <a:t>（やったこと・わかったこと・次にやること）</a:t>
            </a:r>
          </a:p>
        </p:txBody>
      </p:sp>
      <p:sp>
        <p:nvSpPr>
          <p:cNvPr id="3" name="正方形/長方形 2">
            <a:extLst>
              <a:ext uri="{FF2B5EF4-FFF2-40B4-BE49-F238E27FC236}">
                <a16:creationId xmlns:a16="http://schemas.microsoft.com/office/drawing/2014/main" id="{36FA0AAC-F1A8-2604-DCCD-6CE3EF187D23}"/>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4" name="正方形/長方形 3">
            <a:extLst>
              <a:ext uri="{FF2B5EF4-FFF2-40B4-BE49-F238E27FC236}">
                <a16:creationId xmlns:a16="http://schemas.microsoft.com/office/drawing/2014/main" id="{2356DB86-5D6F-4648-710B-53F89823366E}"/>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YWT</a:t>
            </a:r>
            <a:r>
              <a:rPr lang="ja-JP" altLang="en-US" sz="1200" dirty="0">
                <a:solidFill>
                  <a:schemeClr val="tx1"/>
                </a:solidFill>
                <a:latin typeface="+mn-ea"/>
              </a:rPr>
              <a:t>はやったこと・わかったこと・次にやることを整理し、行動から得た気づきを言語化することで、経験を学びに変えるフレームワークです。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直感的に理解することができるため、誰でも簡単に扱える振り返り方法です。</a:t>
            </a:r>
            <a:endParaRPr lang="en-US" altLang="ja-JP" sz="1200" dirty="0">
              <a:solidFill>
                <a:schemeClr val="tx1"/>
              </a:solidFill>
              <a:latin typeface="+mn-ea"/>
            </a:endParaRPr>
          </a:p>
        </p:txBody>
      </p:sp>
      <p:grpSp>
        <p:nvGrpSpPr>
          <p:cNvPr id="5" name="グループ化 4">
            <a:extLst>
              <a:ext uri="{FF2B5EF4-FFF2-40B4-BE49-F238E27FC236}">
                <a16:creationId xmlns:a16="http://schemas.microsoft.com/office/drawing/2014/main" id="{FE15F732-7172-936A-C45A-EE83A595B03C}"/>
              </a:ext>
            </a:extLst>
          </p:cNvPr>
          <p:cNvGrpSpPr/>
          <p:nvPr/>
        </p:nvGrpSpPr>
        <p:grpSpPr>
          <a:xfrm>
            <a:off x="6980729" y="306804"/>
            <a:ext cx="4699563" cy="366448"/>
            <a:chOff x="-655112" y="542420"/>
            <a:chExt cx="12335404" cy="366448"/>
          </a:xfrm>
        </p:grpSpPr>
        <p:sp>
          <p:nvSpPr>
            <p:cNvPr id="6" name="正方形/長方形 5">
              <a:extLst>
                <a:ext uri="{FF2B5EF4-FFF2-40B4-BE49-F238E27FC236}">
                  <a16:creationId xmlns:a16="http://schemas.microsoft.com/office/drawing/2014/main" id="{72705923-CE7F-C97E-09F3-490D15BA86C4}"/>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今月の自己成長振り返り</a:t>
              </a:r>
            </a:p>
          </p:txBody>
        </p:sp>
        <p:sp>
          <p:nvSpPr>
            <p:cNvPr id="7" name="四角形: 角を丸くする 6">
              <a:extLst>
                <a:ext uri="{FF2B5EF4-FFF2-40B4-BE49-F238E27FC236}">
                  <a16:creationId xmlns:a16="http://schemas.microsoft.com/office/drawing/2014/main" id="{DCF98501-6B1D-A476-0E6E-638C5982FAE5}"/>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sp>
        <p:nvSpPr>
          <p:cNvPr id="32" name="正方形/長方形 31">
            <a:extLst>
              <a:ext uri="{FF2B5EF4-FFF2-40B4-BE49-F238E27FC236}">
                <a16:creationId xmlns:a16="http://schemas.microsoft.com/office/drawing/2014/main" id="{74BC2D3F-CDFE-816D-3467-1EC3800274B0}"/>
              </a:ext>
            </a:extLst>
          </p:cNvPr>
          <p:cNvSpPr/>
          <p:nvPr/>
        </p:nvSpPr>
        <p:spPr>
          <a:xfrm>
            <a:off x="347193" y="2996896"/>
            <a:ext cx="3619299" cy="3452028"/>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今週は新規顧客向け提案資料を全面的に見直し、構成を再設計したうえで</a:t>
            </a:r>
            <a:r>
              <a:rPr lang="en-US" altLang="ja-JP" sz="1400" dirty="0">
                <a:solidFill>
                  <a:schemeClr val="tx1"/>
                </a:solidFill>
                <a:latin typeface="+mn-ea"/>
              </a:rPr>
              <a:t>3</a:t>
            </a:r>
            <a:r>
              <a:rPr lang="ja-JP" altLang="en-US" sz="1400" dirty="0">
                <a:solidFill>
                  <a:schemeClr val="tx1"/>
                </a:solidFill>
                <a:latin typeface="+mn-ea"/>
              </a:rPr>
              <a:t>件の商談を実施した。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過去の成功事例を分析し、成果が出やすいストーリー展開を取り入れた。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また、商談前には顧客企業の業界動向や課題を調査し、ヒアリング項目を整理して臨んだ。</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加えて、商談後には必ず振り返りメモを作成し、改善点を記録した。</a:t>
            </a:r>
          </a:p>
        </p:txBody>
      </p:sp>
      <p:sp>
        <p:nvSpPr>
          <p:cNvPr id="33" name="正方形/長方形 32">
            <a:extLst>
              <a:ext uri="{FF2B5EF4-FFF2-40B4-BE49-F238E27FC236}">
                <a16:creationId xmlns:a16="http://schemas.microsoft.com/office/drawing/2014/main" id="{50BAF60C-260F-2A13-E217-C9249B98F889}"/>
              </a:ext>
            </a:extLst>
          </p:cNvPr>
          <p:cNvSpPr/>
          <p:nvPr/>
        </p:nvSpPr>
        <p:spPr>
          <a:xfrm>
            <a:off x="347194" y="1989998"/>
            <a:ext cx="3619299" cy="40424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en-US" altLang="ja-JP" sz="3600" b="1" dirty="0">
                <a:solidFill>
                  <a:schemeClr val="tx1"/>
                </a:solidFill>
                <a:latin typeface="+mn-ea"/>
              </a:rPr>
              <a:t>Y</a:t>
            </a:r>
            <a:r>
              <a:rPr lang="ja-JP" altLang="en-US" sz="3600" b="1" dirty="0">
                <a:solidFill>
                  <a:schemeClr val="tx1"/>
                </a:solidFill>
                <a:latin typeface="+mn-ea"/>
              </a:rPr>
              <a:t>　</a:t>
            </a:r>
            <a:r>
              <a:rPr lang="ja-JP" altLang="en-US" sz="2400" b="1" dirty="0">
                <a:solidFill>
                  <a:schemeClr val="tx1"/>
                </a:solidFill>
                <a:latin typeface="+mn-ea"/>
              </a:rPr>
              <a:t>やったこと</a:t>
            </a:r>
            <a:endParaRPr kumimoji="1" lang="ja-JP" altLang="en-US" sz="2400" b="1" dirty="0">
              <a:solidFill>
                <a:schemeClr val="tx1"/>
              </a:solidFill>
              <a:latin typeface="+mn-ea"/>
            </a:endParaRPr>
          </a:p>
        </p:txBody>
      </p:sp>
      <p:sp>
        <p:nvSpPr>
          <p:cNvPr id="30" name="正方形/長方形 29">
            <a:extLst>
              <a:ext uri="{FF2B5EF4-FFF2-40B4-BE49-F238E27FC236}">
                <a16:creationId xmlns:a16="http://schemas.microsoft.com/office/drawing/2014/main" id="{3E407764-6682-BAF6-9F4F-73BD98FF9B5E}"/>
              </a:ext>
            </a:extLst>
          </p:cNvPr>
          <p:cNvSpPr/>
          <p:nvPr/>
        </p:nvSpPr>
        <p:spPr>
          <a:xfrm>
            <a:off x="4286350" y="2996896"/>
            <a:ext cx="3619299" cy="3452028"/>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顧客は価格そのものよりも、導入後のサポート体制や具体的な成果イメージを重視していることが分かった。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特に、事例を交えて説明すると理解度と納得感が大きく高まる傾向がある。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また、ヒアリング段階で十分に課題を引き出せないと、提案が表面的になり成約率が下がることにも気づいた。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事前準備の質が商談結果に直結するという学びを得た。</a:t>
            </a:r>
          </a:p>
        </p:txBody>
      </p:sp>
      <p:sp>
        <p:nvSpPr>
          <p:cNvPr id="31" name="正方形/長方形 30">
            <a:extLst>
              <a:ext uri="{FF2B5EF4-FFF2-40B4-BE49-F238E27FC236}">
                <a16:creationId xmlns:a16="http://schemas.microsoft.com/office/drawing/2014/main" id="{622B126F-EFD4-DFF6-846E-A95A3E4E783D}"/>
              </a:ext>
            </a:extLst>
          </p:cNvPr>
          <p:cNvSpPr/>
          <p:nvPr/>
        </p:nvSpPr>
        <p:spPr>
          <a:xfrm>
            <a:off x="4286351" y="1989998"/>
            <a:ext cx="3619299" cy="40424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en-US" altLang="ja-JP" sz="3600" b="1" dirty="0">
                <a:solidFill>
                  <a:schemeClr val="tx1"/>
                </a:solidFill>
                <a:latin typeface="+mn-ea"/>
              </a:rPr>
              <a:t>W</a:t>
            </a:r>
            <a:r>
              <a:rPr lang="ja-JP" altLang="en-US" sz="3600" b="1" dirty="0">
                <a:solidFill>
                  <a:schemeClr val="tx1"/>
                </a:solidFill>
                <a:latin typeface="+mn-ea"/>
              </a:rPr>
              <a:t>　</a:t>
            </a:r>
            <a:r>
              <a:rPr lang="ja-JP" altLang="en-US" sz="2400" b="1" dirty="0">
                <a:solidFill>
                  <a:schemeClr val="tx1"/>
                </a:solidFill>
                <a:latin typeface="+mn-ea"/>
              </a:rPr>
              <a:t>わかったこと</a:t>
            </a:r>
            <a:endParaRPr kumimoji="1" lang="ja-JP" altLang="en-US" sz="2400" b="1" dirty="0">
              <a:solidFill>
                <a:schemeClr val="tx1"/>
              </a:solidFill>
              <a:latin typeface="+mn-ea"/>
            </a:endParaRPr>
          </a:p>
        </p:txBody>
      </p:sp>
      <p:sp>
        <p:nvSpPr>
          <p:cNvPr id="28" name="正方形/長方形 27">
            <a:extLst>
              <a:ext uri="{FF2B5EF4-FFF2-40B4-BE49-F238E27FC236}">
                <a16:creationId xmlns:a16="http://schemas.microsoft.com/office/drawing/2014/main" id="{8EF7C38A-C187-4769-D54D-FB1E82E8DCAA}"/>
              </a:ext>
            </a:extLst>
          </p:cNvPr>
          <p:cNvSpPr/>
          <p:nvPr/>
        </p:nvSpPr>
        <p:spPr>
          <a:xfrm>
            <a:off x="8225507" y="2996896"/>
            <a:ext cx="3619299" cy="3452028"/>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次回からは事前ヒアリングシートをさらに精緻化し、顧客課題を深掘りする質問項目を追加する。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また、サポート体制や導入後の成果プロセスを図解したスライドを新たに作成し、説得力を高める。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さらに、商談後の振り返りを必ず翌日中に実施し、改善点を次回商談に反映させる仕組みを徹底する。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これにより、成約率向上を目指す。</a:t>
            </a:r>
          </a:p>
        </p:txBody>
      </p:sp>
      <p:sp>
        <p:nvSpPr>
          <p:cNvPr id="29" name="正方形/長方形 28">
            <a:extLst>
              <a:ext uri="{FF2B5EF4-FFF2-40B4-BE49-F238E27FC236}">
                <a16:creationId xmlns:a16="http://schemas.microsoft.com/office/drawing/2014/main" id="{2DD2893E-891E-CCCC-4B81-E230DDF0A302}"/>
              </a:ext>
            </a:extLst>
          </p:cNvPr>
          <p:cNvSpPr/>
          <p:nvPr/>
        </p:nvSpPr>
        <p:spPr>
          <a:xfrm>
            <a:off x="8225508" y="1989998"/>
            <a:ext cx="3619299" cy="404244"/>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600"/>
              </a:spcBef>
            </a:pPr>
            <a:r>
              <a:rPr lang="en-US" altLang="ja-JP" sz="3600" b="1" dirty="0">
                <a:solidFill>
                  <a:schemeClr val="tx1"/>
                </a:solidFill>
                <a:latin typeface="+mn-ea"/>
              </a:rPr>
              <a:t>T</a:t>
            </a:r>
            <a:r>
              <a:rPr lang="ja-JP" altLang="en-US" sz="3600" b="1" dirty="0">
                <a:solidFill>
                  <a:schemeClr val="tx1"/>
                </a:solidFill>
                <a:latin typeface="+mn-ea"/>
              </a:rPr>
              <a:t>　</a:t>
            </a:r>
            <a:r>
              <a:rPr lang="ja-JP" altLang="en-US" sz="2400" b="1" dirty="0">
                <a:solidFill>
                  <a:schemeClr val="tx1"/>
                </a:solidFill>
                <a:latin typeface="+mn-ea"/>
              </a:rPr>
              <a:t>次にやること</a:t>
            </a:r>
            <a:endParaRPr kumimoji="1" lang="ja-JP" altLang="en-US" sz="2400" b="1" dirty="0">
              <a:solidFill>
                <a:schemeClr val="tx1"/>
              </a:solidFill>
              <a:latin typeface="+mn-ea"/>
            </a:endParaRPr>
          </a:p>
        </p:txBody>
      </p:sp>
      <p:cxnSp>
        <p:nvCxnSpPr>
          <p:cNvPr id="34" name="直線矢印コネクタ 33">
            <a:extLst>
              <a:ext uri="{FF2B5EF4-FFF2-40B4-BE49-F238E27FC236}">
                <a16:creationId xmlns:a16="http://schemas.microsoft.com/office/drawing/2014/main" id="{2776B593-1217-D35D-D3E7-37EBBD3C7D35}"/>
              </a:ext>
            </a:extLst>
          </p:cNvPr>
          <p:cNvCxnSpPr>
            <a:cxnSpLocks/>
          </p:cNvCxnSpPr>
          <p:nvPr/>
        </p:nvCxnSpPr>
        <p:spPr>
          <a:xfrm>
            <a:off x="347194" y="2540003"/>
            <a:ext cx="36180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直線矢印コネクタ 35">
            <a:extLst>
              <a:ext uri="{FF2B5EF4-FFF2-40B4-BE49-F238E27FC236}">
                <a16:creationId xmlns:a16="http://schemas.microsoft.com/office/drawing/2014/main" id="{7F406E57-2253-54B0-CB78-D66D7B4E4939}"/>
              </a:ext>
            </a:extLst>
          </p:cNvPr>
          <p:cNvCxnSpPr>
            <a:cxnSpLocks/>
          </p:cNvCxnSpPr>
          <p:nvPr/>
        </p:nvCxnSpPr>
        <p:spPr>
          <a:xfrm>
            <a:off x="4287650" y="2540003"/>
            <a:ext cx="36180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66975D98-608C-F066-4D46-06FC76D1E5F9}"/>
              </a:ext>
            </a:extLst>
          </p:cNvPr>
          <p:cNvCxnSpPr>
            <a:cxnSpLocks/>
          </p:cNvCxnSpPr>
          <p:nvPr/>
        </p:nvCxnSpPr>
        <p:spPr>
          <a:xfrm>
            <a:off x="8226807" y="2540003"/>
            <a:ext cx="36180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矢印: 下 37">
            <a:extLst>
              <a:ext uri="{FF2B5EF4-FFF2-40B4-BE49-F238E27FC236}">
                <a16:creationId xmlns:a16="http://schemas.microsoft.com/office/drawing/2014/main" id="{7E831587-3D45-147B-364D-6CFA28C2DDA8}"/>
              </a:ext>
            </a:extLst>
          </p:cNvPr>
          <p:cNvSpPr/>
          <p:nvPr/>
        </p:nvSpPr>
        <p:spPr>
          <a:xfrm>
            <a:off x="1865260" y="2544653"/>
            <a:ext cx="581868" cy="282224"/>
          </a:xfrm>
          <a:prstGeom prst="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endParaRPr lang="en-US" altLang="ja-JP" sz="1200" dirty="0">
              <a:solidFill>
                <a:schemeClr val="tx1"/>
              </a:solidFill>
              <a:latin typeface="+mn-ea"/>
            </a:endParaRPr>
          </a:p>
        </p:txBody>
      </p:sp>
      <p:sp>
        <p:nvSpPr>
          <p:cNvPr id="39" name="矢印: 下 38">
            <a:extLst>
              <a:ext uri="{FF2B5EF4-FFF2-40B4-BE49-F238E27FC236}">
                <a16:creationId xmlns:a16="http://schemas.microsoft.com/office/drawing/2014/main" id="{588ACAC1-336C-0381-7137-F5E9D90AA0A6}"/>
              </a:ext>
            </a:extLst>
          </p:cNvPr>
          <p:cNvSpPr/>
          <p:nvPr/>
        </p:nvSpPr>
        <p:spPr>
          <a:xfrm>
            <a:off x="5805065" y="2544653"/>
            <a:ext cx="581868" cy="282224"/>
          </a:xfrm>
          <a:prstGeom prst="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endParaRPr lang="en-US" altLang="ja-JP" sz="1200" dirty="0">
              <a:solidFill>
                <a:schemeClr val="tx1"/>
              </a:solidFill>
              <a:latin typeface="+mn-ea"/>
            </a:endParaRPr>
          </a:p>
        </p:txBody>
      </p:sp>
      <p:sp>
        <p:nvSpPr>
          <p:cNvPr id="40" name="矢印: 下 39">
            <a:extLst>
              <a:ext uri="{FF2B5EF4-FFF2-40B4-BE49-F238E27FC236}">
                <a16:creationId xmlns:a16="http://schemas.microsoft.com/office/drawing/2014/main" id="{CE91F617-462F-176A-D912-3A92E8D8E5B2}"/>
              </a:ext>
            </a:extLst>
          </p:cNvPr>
          <p:cNvSpPr/>
          <p:nvPr/>
        </p:nvSpPr>
        <p:spPr>
          <a:xfrm>
            <a:off x="9744872" y="2544653"/>
            <a:ext cx="581868" cy="282224"/>
          </a:xfrm>
          <a:prstGeom prst="down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spcBef>
                <a:spcPts val="600"/>
              </a:spcBef>
            </a:pPr>
            <a:endParaRPr lang="en-US" altLang="ja-JP" sz="1200" dirty="0">
              <a:solidFill>
                <a:schemeClr val="tx1"/>
              </a:solidFill>
              <a:latin typeface="+mn-ea"/>
            </a:endParaRPr>
          </a:p>
        </p:txBody>
      </p:sp>
    </p:spTree>
    <p:extLst>
      <p:ext uri="{BB962C8B-B14F-4D97-AF65-F5344CB8AC3E}">
        <p14:creationId xmlns:p14="http://schemas.microsoft.com/office/powerpoint/2010/main" val="1609885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2110</TotalTime>
  <Words>414</Words>
  <Application>Microsoft Office PowerPoint</Application>
  <PresentationFormat>ワイド画面</PresentationFormat>
  <Paragraphs>32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