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5DF9C2A5-859D-489F-8851-87C4C7B65E63}" v="1" dt="2026-02-17T03:50:30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0:30.768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50:30.768" v="23144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60CB9-3D42-71D3-AE88-DE486FFFC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25E9E2F-3E06-3D73-D53A-A2A4245E8E87}"/>
              </a:ext>
            </a:extLst>
          </p:cNvPr>
          <p:cNvSpPr/>
          <p:nvPr/>
        </p:nvSpPr>
        <p:spPr>
          <a:xfrm>
            <a:off x="410918" y="29644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ja-JP" altLang="en-US" b="1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料金表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F1A68F2-2F34-11B4-7249-4060EC76BCBF}"/>
              </a:ext>
            </a:extLst>
          </p:cNvPr>
          <p:cNvSpPr/>
          <p:nvPr/>
        </p:nvSpPr>
        <p:spPr>
          <a:xfrm>
            <a:off x="410918" y="85198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お客さまのご都合に合わせて、</a:t>
            </a:r>
            <a:r>
              <a:rPr kumimoji="1" lang="en-US" altLang="ja-JP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</a:t>
            </a:r>
            <a:r>
              <a:rPr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枚</a:t>
            </a:r>
            <a:r>
              <a:rPr lang="en-US" altLang="ja-JP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3</a:t>
            </a:r>
            <a:r>
              <a:rPr kumimoji="1" lang="en-US" altLang="ja-JP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,000</a:t>
            </a: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円からご支援可能です。</a:t>
            </a: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99AFFDDA-0B64-1230-3DE9-EF104881B8DF}"/>
              </a:ext>
            </a:extLst>
          </p:cNvPr>
          <p:cNvGrpSpPr/>
          <p:nvPr/>
        </p:nvGrpSpPr>
        <p:grpSpPr>
          <a:xfrm>
            <a:off x="410918" y="1638400"/>
            <a:ext cx="11370164" cy="3116480"/>
            <a:chOff x="410918" y="1638400"/>
            <a:chExt cx="11370164" cy="3116480"/>
          </a:xfrm>
        </p:grpSpPr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9255A571-5041-4203-A691-3FF0154FABF8}"/>
                </a:ext>
              </a:extLst>
            </p:cNvPr>
            <p:cNvGrpSpPr/>
            <p:nvPr/>
          </p:nvGrpSpPr>
          <p:grpSpPr>
            <a:xfrm>
              <a:off x="410918" y="1638400"/>
              <a:ext cx="3492000" cy="3116480"/>
              <a:chOff x="410918" y="1638400"/>
              <a:chExt cx="3622067" cy="3116480"/>
            </a:xfrm>
          </p:grpSpPr>
          <p:sp>
            <p:nvSpPr>
              <p:cNvPr id="43" name="四角形: 角を丸くする 42">
                <a:extLst>
                  <a:ext uri="{FF2B5EF4-FFF2-40B4-BE49-F238E27FC236}">
                    <a16:creationId xmlns:a16="http://schemas.microsoft.com/office/drawing/2014/main" id="{8696596F-E9F2-0E10-9D18-D6F14187AE91}"/>
                  </a:ext>
                </a:extLst>
              </p:cNvPr>
              <p:cNvSpPr/>
              <p:nvPr/>
            </p:nvSpPr>
            <p:spPr>
              <a:xfrm>
                <a:off x="410918" y="1638400"/>
                <a:ext cx="3622067" cy="3116480"/>
              </a:xfrm>
              <a:prstGeom prst="roundRect">
                <a:avLst>
                  <a:gd name="adj" fmla="val 7898"/>
                </a:avLst>
              </a:prstGeom>
              <a:noFill/>
              <a:ln>
                <a:solidFill>
                  <a:srgbClr val="145D3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>
                  <a:spcBef>
                    <a:spcPts val="600"/>
                  </a:spcBef>
                </a:pPr>
                <a:endParaRPr kumimoji="1"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4" name="四角形: 角を丸くする 43">
                <a:extLst>
                  <a:ext uri="{FF2B5EF4-FFF2-40B4-BE49-F238E27FC236}">
                    <a16:creationId xmlns:a16="http://schemas.microsoft.com/office/drawing/2014/main" id="{DC693D47-DA06-FBFB-90E2-339F816988A1}"/>
                  </a:ext>
                </a:extLst>
              </p:cNvPr>
              <p:cNvSpPr/>
              <p:nvPr/>
            </p:nvSpPr>
            <p:spPr>
              <a:xfrm>
                <a:off x="725229" y="1877833"/>
                <a:ext cx="2993444" cy="370046"/>
              </a:xfrm>
              <a:prstGeom prst="roundRect">
                <a:avLst>
                  <a:gd name="adj" fmla="val 7898"/>
                </a:avLst>
              </a:prstGeom>
              <a:solidFill>
                <a:srgbClr val="145D3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lang="ja-JP" altLang="en-US" sz="16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改善</a:t>
                </a:r>
                <a:r>
                  <a:rPr kumimoji="1" lang="ja-JP" altLang="en-US" sz="16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プラン</a:t>
                </a:r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37B372CF-2DBE-6C2A-9258-0F4DC4429C0A}"/>
                  </a:ext>
                </a:extLst>
              </p:cNvPr>
              <p:cNvSpPr/>
              <p:nvPr/>
            </p:nvSpPr>
            <p:spPr>
              <a:xfrm>
                <a:off x="725229" y="2530999"/>
                <a:ext cx="2993444" cy="9934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lang="en-US" altLang="ja-JP" sz="40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3</a:t>
                </a:r>
                <a:r>
                  <a:rPr kumimoji="1" lang="en-US" altLang="ja-JP" sz="40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,000 </a:t>
                </a:r>
                <a:r>
                  <a:rPr kumimoji="1" lang="ja-JP" altLang="en-US" sz="16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円</a:t>
                </a:r>
                <a:r>
                  <a:rPr kumimoji="1" lang="en-US" altLang="ja-JP" sz="16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/</a:t>
                </a:r>
                <a:r>
                  <a:rPr kumimoji="1" lang="ja-JP" altLang="en-US" sz="16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枚から</a:t>
                </a:r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AC342667-40E0-D816-48A8-6F10D7A443AC}"/>
                  </a:ext>
                </a:extLst>
              </p:cNvPr>
              <p:cNvSpPr/>
              <p:nvPr/>
            </p:nvSpPr>
            <p:spPr>
              <a:xfrm>
                <a:off x="725229" y="3703976"/>
                <a:ext cx="2993444" cy="7350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既存資料を</a:t>
                </a:r>
                <a:endParaRPr kumimoji="1"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ブラッシュアップしたい</a:t>
                </a:r>
              </a:p>
            </p:txBody>
          </p:sp>
        </p:grpSp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93DF0ECD-F144-D8BF-2530-CAC1002338DA}"/>
                </a:ext>
              </a:extLst>
            </p:cNvPr>
            <p:cNvGrpSpPr/>
            <p:nvPr/>
          </p:nvGrpSpPr>
          <p:grpSpPr>
            <a:xfrm>
              <a:off x="4350000" y="1638400"/>
              <a:ext cx="3492000" cy="3116480"/>
              <a:chOff x="410918" y="1638400"/>
              <a:chExt cx="3622067" cy="3116480"/>
            </a:xfrm>
          </p:grpSpPr>
          <p:sp>
            <p:nvSpPr>
              <p:cNvPr id="39" name="四角形: 角を丸くする 38">
                <a:extLst>
                  <a:ext uri="{FF2B5EF4-FFF2-40B4-BE49-F238E27FC236}">
                    <a16:creationId xmlns:a16="http://schemas.microsoft.com/office/drawing/2014/main" id="{AF77A06F-0EBB-857F-17FF-93F9F21CFD6F}"/>
                  </a:ext>
                </a:extLst>
              </p:cNvPr>
              <p:cNvSpPr/>
              <p:nvPr/>
            </p:nvSpPr>
            <p:spPr>
              <a:xfrm>
                <a:off x="410918" y="1638400"/>
                <a:ext cx="3622067" cy="3116480"/>
              </a:xfrm>
              <a:prstGeom prst="roundRect">
                <a:avLst>
                  <a:gd name="adj" fmla="val 7898"/>
                </a:avLst>
              </a:prstGeom>
              <a:noFill/>
              <a:ln>
                <a:solidFill>
                  <a:srgbClr val="145D3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>
                  <a:spcBef>
                    <a:spcPts val="600"/>
                  </a:spcBef>
                </a:pPr>
                <a:endParaRPr kumimoji="1"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0" name="四角形: 角を丸くする 39">
                <a:extLst>
                  <a:ext uri="{FF2B5EF4-FFF2-40B4-BE49-F238E27FC236}">
                    <a16:creationId xmlns:a16="http://schemas.microsoft.com/office/drawing/2014/main" id="{CFFE42AA-B91A-FEED-A9EB-A980D6433AB4}"/>
                  </a:ext>
                </a:extLst>
              </p:cNvPr>
              <p:cNvSpPr/>
              <p:nvPr/>
            </p:nvSpPr>
            <p:spPr>
              <a:xfrm>
                <a:off x="725229" y="1877833"/>
                <a:ext cx="2993444" cy="370046"/>
              </a:xfrm>
              <a:prstGeom prst="roundRect">
                <a:avLst>
                  <a:gd name="adj" fmla="val 7898"/>
                </a:avLst>
              </a:prstGeom>
              <a:solidFill>
                <a:srgbClr val="145D3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lang="ja-JP" altLang="en-US" sz="16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資料化</a:t>
                </a:r>
                <a:r>
                  <a:rPr kumimoji="1" lang="ja-JP" altLang="en-US" sz="16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プラン</a:t>
                </a:r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D9F2E540-5D2D-E5FB-F0B0-9B6614668C1E}"/>
                  </a:ext>
                </a:extLst>
              </p:cNvPr>
              <p:cNvSpPr/>
              <p:nvPr/>
            </p:nvSpPr>
            <p:spPr>
              <a:xfrm>
                <a:off x="725229" y="2530999"/>
                <a:ext cx="2993444" cy="9934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lang="en-US" altLang="ja-JP" sz="40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5</a:t>
                </a:r>
                <a:r>
                  <a:rPr kumimoji="1" lang="en-US" altLang="ja-JP" sz="40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,000 </a:t>
                </a:r>
                <a:r>
                  <a:rPr kumimoji="1" lang="ja-JP" altLang="en-US" sz="16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円</a:t>
                </a:r>
                <a:r>
                  <a:rPr kumimoji="1" lang="en-US" altLang="ja-JP" sz="16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/</a:t>
                </a:r>
                <a:r>
                  <a:rPr kumimoji="1" lang="ja-JP" altLang="en-US" sz="16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枚から</a:t>
                </a:r>
              </a:p>
            </p:txBody>
          </p: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07161587-D457-DB7F-1DED-9A8AF7B4AAFD}"/>
                  </a:ext>
                </a:extLst>
              </p:cNvPr>
              <p:cNvSpPr/>
              <p:nvPr/>
            </p:nvSpPr>
            <p:spPr>
              <a:xfrm>
                <a:off x="725229" y="3703976"/>
                <a:ext cx="2993444" cy="7350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文章を</a:t>
                </a:r>
                <a:endParaRPr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資料として落とし込みたい</a:t>
                </a:r>
              </a:p>
            </p:txBody>
          </p:sp>
        </p:grp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08CEC467-81D2-C9C3-EB2C-5059BE408B49}"/>
                </a:ext>
              </a:extLst>
            </p:cNvPr>
            <p:cNvGrpSpPr/>
            <p:nvPr/>
          </p:nvGrpSpPr>
          <p:grpSpPr>
            <a:xfrm>
              <a:off x="8289082" y="1638400"/>
              <a:ext cx="3492000" cy="3116480"/>
              <a:chOff x="410918" y="1638400"/>
              <a:chExt cx="3622067" cy="3116480"/>
            </a:xfrm>
          </p:grpSpPr>
          <p:sp>
            <p:nvSpPr>
              <p:cNvPr id="35" name="四角形: 角を丸くする 34">
                <a:extLst>
                  <a:ext uri="{FF2B5EF4-FFF2-40B4-BE49-F238E27FC236}">
                    <a16:creationId xmlns:a16="http://schemas.microsoft.com/office/drawing/2014/main" id="{94485F8B-1931-2E3E-3A1A-4AD28A3A29C1}"/>
                  </a:ext>
                </a:extLst>
              </p:cNvPr>
              <p:cNvSpPr/>
              <p:nvPr/>
            </p:nvSpPr>
            <p:spPr>
              <a:xfrm>
                <a:off x="410918" y="1638400"/>
                <a:ext cx="3622067" cy="3116480"/>
              </a:xfrm>
              <a:prstGeom prst="roundRect">
                <a:avLst>
                  <a:gd name="adj" fmla="val 7898"/>
                </a:avLst>
              </a:prstGeom>
              <a:noFill/>
              <a:ln>
                <a:solidFill>
                  <a:srgbClr val="145D3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>
                  <a:spcBef>
                    <a:spcPts val="600"/>
                  </a:spcBef>
                </a:pPr>
                <a:endParaRPr kumimoji="1"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36" name="四角形: 角を丸くする 35">
                <a:extLst>
                  <a:ext uri="{FF2B5EF4-FFF2-40B4-BE49-F238E27FC236}">
                    <a16:creationId xmlns:a16="http://schemas.microsoft.com/office/drawing/2014/main" id="{CB147F18-CE6E-B9D6-EF3E-F5C4D08A17F9}"/>
                  </a:ext>
                </a:extLst>
              </p:cNvPr>
              <p:cNvSpPr/>
              <p:nvPr/>
            </p:nvSpPr>
            <p:spPr>
              <a:xfrm>
                <a:off x="725229" y="1877833"/>
                <a:ext cx="2993444" cy="370046"/>
              </a:xfrm>
              <a:prstGeom prst="roundRect">
                <a:avLst>
                  <a:gd name="adj" fmla="val 7898"/>
                </a:avLst>
              </a:prstGeom>
              <a:solidFill>
                <a:srgbClr val="145D3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新規作成プラン</a:t>
                </a:r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82E54DF1-1DBD-381D-B241-74F83DA10636}"/>
                  </a:ext>
                </a:extLst>
              </p:cNvPr>
              <p:cNvSpPr/>
              <p:nvPr/>
            </p:nvSpPr>
            <p:spPr>
              <a:xfrm>
                <a:off x="725229" y="2530999"/>
                <a:ext cx="2993444" cy="9934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lang="en-US" altLang="ja-JP" sz="40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7</a:t>
                </a:r>
                <a:r>
                  <a:rPr kumimoji="1" lang="en-US" altLang="ja-JP" sz="40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,000 </a:t>
                </a:r>
                <a:r>
                  <a:rPr kumimoji="1" lang="ja-JP" altLang="en-US" sz="16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円</a:t>
                </a:r>
                <a:r>
                  <a:rPr kumimoji="1" lang="en-US" altLang="ja-JP" sz="16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/</a:t>
                </a:r>
                <a:r>
                  <a:rPr kumimoji="1" lang="ja-JP" altLang="en-US" sz="1600" b="1" dirty="0">
                    <a:solidFill>
                      <a:srgbClr val="145D3A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枚から</a:t>
                </a:r>
              </a:p>
            </p:txBody>
          </p:sp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DE0E2B74-C719-8F40-B0A4-52968C7113FE}"/>
                  </a:ext>
                </a:extLst>
              </p:cNvPr>
              <p:cNvSpPr/>
              <p:nvPr/>
            </p:nvSpPr>
            <p:spPr>
              <a:xfrm>
                <a:off x="725229" y="3703976"/>
                <a:ext cx="2993444" cy="7350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ゼロから資料を</a:t>
                </a:r>
                <a:endParaRPr kumimoji="1"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作成したい</a:t>
                </a:r>
              </a:p>
            </p:txBody>
          </p:sp>
        </p:grp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FD004DDF-1584-A56F-883D-BE6D5C2664BB}"/>
              </a:ext>
            </a:extLst>
          </p:cNvPr>
          <p:cNvGrpSpPr/>
          <p:nvPr/>
        </p:nvGrpSpPr>
        <p:grpSpPr>
          <a:xfrm>
            <a:off x="410918" y="5179039"/>
            <a:ext cx="11370164" cy="1307915"/>
            <a:chOff x="410918" y="5034662"/>
            <a:chExt cx="11370164" cy="1307915"/>
          </a:xfrm>
        </p:grpSpPr>
        <p:sp>
          <p:nvSpPr>
            <p:cNvPr id="48" name="四角形: 角を丸くする 47">
              <a:extLst>
                <a:ext uri="{FF2B5EF4-FFF2-40B4-BE49-F238E27FC236}">
                  <a16:creationId xmlns:a16="http://schemas.microsoft.com/office/drawing/2014/main" id="{A2F0FBE9-FCFB-780E-D537-97E72F0621DD}"/>
                </a:ext>
              </a:extLst>
            </p:cNvPr>
            <p:cNvSpPr/>
            <p:nvPr/>
          </p:nvSpPr>
          <p:spPr>
            <a:xfrm>
              <a:off x="410918" y="5034662"/>
              <a:ext cx="11370164" cy="1307915"/>
            </a:xfrm>
            <a:prstGeom prst="roundRect">
              <a:avLst>
                <a:gd name="adj" fmla="val 971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</a:pPr>
              <a:endParaRPr kumimoji="1"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E37576CD-7E6B-633E-CD06-DF71010C5CA9}"/>
                </a:ext>
              </a:extLst>
            </p:cNvPr>
            <p:cNvGrpSpPr/>
            <p:nvPr/>
          </p:nvGrpSpPr>
          <p:grpSpPr>
            <a:xfrm>
              <a:off x="1329626" y="5236687"/>
              <a:ext cx="10125668" cy="903864"/>
              <a:chOff x="1329626" y="5025917"/>
              <a:chExt cx="10125668" cy="903864"/>
            </a:xfrm>
          </p:grpSpPr>
          <p:sp>
            <p:nvSpPr>
              <p:cNvPr id="51" name="四角形: 角を丸くする 50">
                <a:extLst>
                  <a:ext uri="{FF2B5EF4-FFF2-40B4-BE49-F238E27FC236}">
                    <a16:creationId xmlns:a16="http://schemas.microsoft.com/office/drawing/2014/main" id="{5B0D7156-3A9F-160C-FBBB-F14C5726D216}"/>
                  </a:ext>
                </a:extLst>
              </p:cNvPr>
              <p:cNvSpPr/>
              <p:nvPr/>
            </p:nvSpPr>
            <p:spPr>
              <a:xfrm>
                <a:off x="1329626" y="5546136"/>
                <a:ext cx="10125668" cy="38364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上記は最低単価であるため、資料作成の難易度、有料素材の使用有無などに応じて価格は変動いたします。</a:t>
                </a:r>
                <a:endParaRPr kumimoji="1"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52" name="四角形: 角を丸くする 51">
                <a:extLst>
                  <a:ext uri="{FF2B5EF4-FFF2-40B4-BE49-F238E27FC236}">
                    <a16:creationId xmlns:a16="http://schemas.microsoft.com/office/drawing/2014/main" id="{7456C4D5-1140-B73F-B1CB-FF5A44A92AF3}"/>
                  </a:ext>
                </a:extLst>
              </p:cNvPr>
              <p:cNvSpPr/>
              <p:nvPr/>
            </p:nvSpPr>
            <p:spPr>
              <a:xfrm>
                <a:off x="1329626" y="5025917"/>
                <a:ext cx="10125668" cy="38364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スライド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1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枚単位でのお見積もりとなりますので、その他料金（基本料金やオプション料金　など）は一切かかりません。</a:t>
                </a:r>
                <a:endParaRPr kumimoji="1"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DFC6C56C-4187-212C-E294-D26AEFB9743B}"/>
                </a:ext>
              </a:extLst>
            </p:cNvPr>
            <p:cNvSpPr/>
            <p:nvPr/>
          </p:nvSpPr>
          <p:spPr>
            <a:xfrm>
              <a:off x="534979" y="5236687"/>
              <a:ext cx="684222" cy="3836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1600" dirty="0">
                  <a:solidFill>
                    <a:srgbClr val="145D3A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補足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0399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195</Words>
  <Application>Microsoft Office PowerPoint</Application>
  <PresentationFormat>ワイド画面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