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A21144-6B28-458F-AF97-A5EC85D816E0}" v="655" dt="2026-02-17T03:26:32.751"/>
    <p1510:client id="{E360DB3F-A645-487A-9ACC-88758F8DE835}" v="1" dt="2026-02-17T03:53:39.7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3:39.791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53:39.791" v="23144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293F2D-EBFA-9115-ACCB-60C65CA2D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6628221-24A4-0EEF-2749-12C7CC381D21}"/>
              </a:ext>
            </a:extLst>
          </p:cNvPr>
          <p:cNvSpPr/>
          <p:nvPr/>
        </p:nvSpPr>
        <p:spPr>
          <a:xfrm>
            <a:off x="4105434" y="1393490"/>
            <a:ext cx="3981132" cy="46721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B17970F-971E-4E09-C4A9-CA51CA55A8E4}"/>
              </a:ext>
            </a:extLst>
          </p:cNvPr>
          <p:cNvSpPr/>
          <p:nvPr/>
        </p:nvSpPr>
        <p:spPr>
          <a:xfrm>
            <a:off x="483877" y="279294"/>
            <a:ext cx="11224247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料金表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D210367F-723E-E7CA-108D-7CD7B648CBB6}"/>
              </a:ext>
            </a:extLst>
          </p:cNvPr>
          <p:cNvGrpSpPr/>
          <p:nvPr/>
        </p:nvGrpSpPr>
        <p:grpSpPr>
          <a:xfrm>
            <a:off x="483877" y="1647539"/>
            <a:ext cx="3258390" cy="4164061"/>
            <a:chOff x="483877" y="1512072"/>
            <a:chExt cx="3258390" cy="4164061"/>
          </a:xfrm>
        </p:grpSpPr>
        <p:sp>
          <p:nvSpPr>
            <p:cNvPr id="20" name="四角形: 角を丸くする 19">
              <a:extLst>
                <a:ext uri="{FF2B5EF4-FFF2-40B4-BE49-F238E27FC236}">
                  <a16:creationId xmlns:a16="http://schemas.microsoft.com/office/drawing/2014/main" id="{8EBDA227-4D30-60E7-0C38-AD67D1F82B11}"/>
                </a:ext>
              </a:extLst>
            </p:cNvPr>
            <p:cNvSpPr/>
            <p:nvPr/>
          </p:nvSpPr>
          <p:spPr>
            <a:xfrm>
              <a:off x="483877" y="1512072"/>
              <a:ext cx="3258390" cy="4164061"/>
            </a:xfrm>
            <a:prstGeom prst="roundRect">
              <a:avLst>
                <a:gd name="adj" fmla="val 8092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ED05FCC6-E7CB-974C-2689-DC75644005CB}"/>
                </a:ext>
              </a:extLst>
            </p:cNvPr>
            <p:cNvGrpSpPr/>
            <p:nvPr/>
          </p:nvGrpSpPr>
          <p:grpSpPr>
            <a:xfrm>
              <a:off x="767229" y="1831810"/>
              <a:ext cx="2691687" cy="1283926"/>
              <a:chOff x="767228" y="1984211"/>
              <a:chExt cx="2691687" cy="1283926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01710041-C321-3025-2D31-AAF41BE026FD}"/>
                  </a:ext>
                </a:extLst>
              </p:cNvPr>
              <p:cNvSpPr/>
              <p:nvPr/>
            </p:nvSpPr>
            <p:spPr>
              <a:xfrm>
                <a:off x="767228" y="2569931"/>
                <a:ext cx="2691687" cy="6982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sz="4000" b="1" dirty="0">
                    <a:solidFill>
                      <a:schemeClr val="tx1"/>
                    </a:solidFill>
                    <a:latin typeface="+mn-ea"/>
                  </a:rPr>
                  <a:t>〇〇</a:t>
                </a:r>
                <a:r>
                  <a:rPr lang="ja-JP" altLang="en-US" sz="20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</p:txBody>
          </p:sp>
          <p:sp>
            <p:nvSpPr>
              <p:cNvPr id="18" name="四角形: 角を丸くする 17">
                <a:extLst>
                  <a:ext uri="{FF2B5EF4-FFF2-40B4-BE49-F238E27FC236}">
                    <a16:creationId xmlns:a16="http://schemas.microsoft.com/office/drawing/2014/main" id="{DF13F8A2-06A1-FC3E-9BD1-63140E62FFEB}"/>
                  </a:ext>
                </a:extLst>
              </p:cNvPr>
              <p:cNvSpPr/>
              <p:nvPr/>
            </p:nvSpPr>
            <p:spPr>
              <a:xfrm>
                <a:off x="767228" y="1984211"/>
                <a:ext cx="2691687" cy="33160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b="1" dirty="0">
                    <a:solidFill>
                      <a:schemeClr val="bg1"/>
                    </a:solidFill>
                    <a:latin typeface="+mn-ea"/>
                  </a:rPr>
                  <a:t>プラン</a:t>
                </a:r>
                <a:r>
                  <a:rPr kumimoji="1" lang="en-US" altLang="ja-JP" sz="1600" b="1" dirty="0">
                    <a:solidFill>
                      <a:schemeClr val="bg1"/>
                    </a:solidFill>
                    <a:latin typeface="+mn-ea"/>
                  </a:rPr>
                  <a:t>A</a:t>
                </a:r>
                <a:endParaRPr kumimoji="1" lang="ja-JP" altLang="en-US" sz="16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3D37C7AE-875B-3EB1-49DF-DDB7A2A74F5E}"/>
                </a:ext>
              </a:extLst>
            </p:cNvPr>
            <p:cNvSpPr/>
            <p:nvPr/>
          </p:nvSpPr>
          <p:spPr>
            <a:xfrm>
              <a:off x="767229" y="3404112"/>
              <a:ext cx="2691687" cy="1984151"/>
            </a:xfrm>
            <a:prstGeom prst="roundRect">
              <a:avLst>
                <a:gd name="adj" fmla="val 14533"/>
              </a:avLst>
            </a:prstGeom>
            <a:solidFill>
              <a:srgbClr val="F9F9F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000" dirty="0">
                  <a:solidFill>
                    <a:schemeClr val="tx1"/>
                  </a:solidFill>
                  <a:latin typeface="+mn-ea"/>
                </a:rPr>
                <a:t>（サービス内容）</a:t>
              </a:r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74235D8A-1C4A-3746-156D-0F74F6268A60}"/>
              </a:ext>
            </a:extLst>
          </p:cNvPr>
          <p:cNvGrpSpPr/>
          <p:nvPr/>
        </p:nvGrpSpPr>
        <p:grpSpPr>
          <a:xfrm>
            <a:off x="4466806" y="1647539"/>
            <a:ext cx="3258390" cy="4164061"/>
            <a:chOff x="483877" y="1512072"/>
            <a:chExt cx="3258390" cy="4164061"/>
          </a:xfrm>
        </p:grpSpPr>
        <p:sp>
          <p:nvSpPr>
            <p:cNvPr id="36" name="四角形: 角を丸くする 35">
              <a:extLst>
                <a:ext uri="{FF2B5EF4-FFF2-40B4-BE49-F238E27FC236}">
                  <a16:creationId xmlns:a16="http://schemas.microsoft.com/office/drawing/2014/main" id="{063AC7E8-2C8E-010F-84ED-C079AAF4A5D8}"/>
                </a:ext>
              </a:extLst>
            </p:cNvPr>
            <p:cNvSpPr/>
            <p:nvPr/>
          </p:nvSpPr>
          <p:spPr>
            <a:xfrm>
              <a:off x="483877" y="1512072"/>
              <a:ext cx="3258390" cy="4164061"/>
            </a:xfrm>
            <a:prstGeom prst="roundRect">
              <a:avLst>
                <a:gd name="adj" fmla="val 8092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34E508D1-96E0-CE1E-2018-D3EF00ACAE21}"/>
                </a:ext>
              </a:extLst>
            </p:cNvPr>
            <p:cNvGrpSpPr/>
            <p:nvPr/>
          </p:nvGrpSpPr>
          <p:grpSpPr>
            <a:xfrm>
              <a:off x="767229" y="1831810"/>
              <a:ext cx="2691687" cy="1283926"/>
              <a:chOff x="767228" y="1984211"/>
              <a:chExt cx="2691687" cy="1283926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63E26CE5-3D56-0E54-C08F-4FB6BB9844F1}"/>
                  </a:ext>
                </a:extLst>
              </p:cNvPr>
              <p:cNvSpPr/>
              <p:nvPr/>
            </p:nvSpPr>
            <p:spPr>
              <a:xfrm>
                <a:off x="767228" y="2569931"/>
                <a:ext cx="2691687" cy="6982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sz="4000" b="1" dirty="0">
                    <a:solidFill>
                      <a:schemeClr val="tx1"/>
                    </a:solidFill>
                    <a:latin typeface="+mn-ea"/>
                  </a:rPr>
                  <a:t>〇〇</a:t>
                </a:r>
                <a:r>
                  <a:rPr lang="ja-JP" altLang="en-US" sz="20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</p:txBody>
          </p:sp>
          <p:sp>
            <p:nvSpPr>
              <p:cNvPr id="40" name="四角形: 角を丸くする 39">
                <a:extLst>
                  <a:ext uri="{FF2B5EF4-FFF2-40B4-BE49-F238E27FC236}">
                    <a16:creationId xmlns:a16="http://schemas.microsoft.com/office/drawing/2014/main" id="{2F8AC1A0-DCF6-315D-1720-72F838D999FC}"/>
                  </a:ext>
                </a:extLst>
              </p:cNvPr>
              <p:cNvSpPr/>
              <p:nvPr/>
            </p:nvSpPr>
            <p:spPr>
              <a:xfrm>
                <a:off x="767228" y="1984211"/>
                <a:ext cx="2691687" cy="33160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b="1" dirty="0">
                    <a:solidFill>
                      <a:schemeClr val="bg1"/>
                    </a:solidFill>
                    <a:latin typeface="+mn-ea"/>
                  </a:rPr>
                  <a:t>プラン</a:t>
                </a:r>
                <a:r>
                  <a:rPr lang="en-US" altLang="ja-JP" sz="1600" b="1" dirty="0">
                    <a:solidFill>
                      <a:schemeClr val="bg1"/>
                    </a:solidFill>
                    <a:latin typeface="+mn-ea"/>
                  </a:rPr>
                  <a:t>B</a:t>
                </a:r>
                <a:endParaRPr kumimoji="1" lang="ja-JP" altLang="en-US" sz="16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sp>
          <p:nvSpPr>
            <p:cNvPr id="38" name="四角形: 角を丸くする 37">
              <a:extLst>
                <a:ext uri="{FF2B5EF4-FFF2-40B4-BE49-F238E27FC236}">
                  <a16:creationId xmlns:a16="http://schemas.microsoft.com/office/drawing/2014/main" id="{EDDF1741-77F0-5C71-3931-03D2A57780AA}"/>
                </a:ext>
              </a:extLst>
            </p:cNvPr>
            <p:cNvSpPr/>
            <p:nvPr/>
          </p:nvSpPr>
          <p:spPr>
            <a:xfrm>
              <a:off x="767229" y="3404112"/>
              <a:ext cx="2691687" cy="1984151"/>
            </a:xfrm>
            <a:prstGeom prst="roundRect">
              <a:avLst>
                <a:gd name="adj" fmla="val 14533"/>
              </a:avLst>
            </a:prstGeom>
            <a:solidFill>
              <a:srgbClr val="F9F9F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000" dirty="0">
                  <a:solidFill>
                    <a:schemeClr val="tx1"/>
                  </a:solidFill>
                  <a:latin typeface="+mn-ea"/>
                </a:rPr>
                <a:t>（サービス内容）</a:t>
              </a:r>
            </a:p>
          </p:txBody>
        </p: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8D305C81-345D-E6F3-3F51-E2DA83DC935F}"/>
              </a:ext>
            </a:extLst>
          </p:cNvPr>
          <p:cNvGrpSpPr/>
          <p:nvPr/>
        </p:nvGrpSpPr>
        <p:grpSpPr>
          <a:xfrm>
            <a:off x="8449735" y="1647539"/>
            <a:ext cx="3258390" cy="4164061"/>
            <a:chOff x="483877" y="1512072"/>
            <a:chExt cx="3258390" cy="4164061"/>
          </a:xfrm>
        </p:grpSpPr>
        <p:sp>
          <p:nvSpPr>
            <p:cNvPr id="42" name="四角形: 角を丸くする 41">
              <a:extLst>
                <a:ext uri="{FF2B5EF4-FFF2-40B4-BE49-F238E27FC236}">
                  <a16:creationId xmlns:a16="http://schemas.microsoft.com/office/drawing/2014/main" id="{8DF6175F-5CD7-6A93-E3CC-22AA13C860EF}"/>
                </a:ext>
              </a:extLst>
            </p:cNvPr>
            <p:cNvSpPr/>
            <p:nvPr/>
          </p:nvSpPr>
          <p:spPr>
            <a:xfrm>
              <a:off x="483877" y="1512072"/>
              <a:ext cx="3258390" cy="4164061"/>
            </a:xfrm>
            <a:prstGeom prst="roundRect">
              <a:avLst>
                <a:gd name="adj" fmla="val 8092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43" name="グループ化 42">
              <a:extLst>
                <a:ext uri="{FF2B5EF4-FFF2-40B4-BE49-F238E27FC236}">
                  <a16:creationId xmlns:a16="http://schemas.microsoft.com/office/drawing/2014/main" id="{40067B6A-718D-6F01-C1F7-30731C4824AC}"/>
                </a:ext>
              </a:extLst>
            </p:cNvPr>
            <p:cNvGrpSpPr/>
            <p:nvPr/>
          </p:nvGrpSpPr>
          <p:grpSpPr>
            <a:xfrm>
              <a:off x="767229" y="1831810"/>
              <a:ext cx="2691687" cy="1283926"/>
              <a:chOff x="767228" y="1984211"/>
              <a:chExt cx="2691687" cy="1283926"/>
            </a:xfrm>
          </p:grpSpPr>
          <p:sp>
            <p:nvSpPr>
              <p:cNvPr id="45" name="正方形/長方形 44">
                <a:extLst>
                  <a:ext uri="{FF2B5EF4-FFF2-40B4-BE49-F238E27FC236}">
                    <a16:creationId xmlns:a16="http://schemas.microsoft.com/office/drawing/2014/main" id="{4228C4DF-F51E-89A5-8B51-24826DDB690C}"/>
                  </a:ext>
                </a:extLst>
              </p:cNvPr>
              <p:cNvSpPr/>
              <p:nvPr/>
            </p:nvSpPr>
            <p:spPr>
              <a:xfrm>
                <a:off x="767228" y="2569931"/>
                <a:ext cx="2691687" cy="6982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sz="4000" b="1" dirty="0">
                    <a:solidFill>
                      <a:schemeClr val="tx1"/>
                    </a:solidFill>
                    <a:latin typeface="+mn-ea"/>
                  </a:rPr>
                  <a:t>〇〇</a:t>
                </a:r>
                <a:r>
                  <a:rPr lang="ja-JP" altLang="en-US" sz="20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</p:txBody>
          </p:sp>
          <p:sp>
            <p:nvSpPr>
              <p:cNvPr id="46" name="四角形: 角を丸くする 45">
                <a:extLst>
                  <a:ext uri="{FF2B5EF4-FFF2-40B4-BE49-F238E27FC236}">
                    <a16:creationId xmlns:a16="http://schemas.microsoft.com/office/drawing/2014/main" id="{B73D9CE0-9FEA-EBD4-23A0-0F65AD0704B4}"/>
                  </a:ext>
                </a:extLst>
              </p:cNvPr>
              <p:cNvSpPr/>
              <p:nvPr/>
            </p:nvSpPr>
            <p:spPr>
              <a:xfrm>
                <a:off x="767228" y="1984211"/>
                <a:ext cx="2691687" cy="33160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b="1" dirty="0">
                    <a:solidFill>
                      <a:schemeClr val="bg1"/>
                    </a:solidFill>
                    <a:latin typeface="+mn-ea"/>
                  </a:rPr>
                  <a:t>プラン</a:t>
                </a:r>
                <a:r>
                  <a:rPr lang="en-US" altLang="ja-JP" sz="1600" b="1" dirty="0">
                    <a:solidFill>
                      <a:schemeClr val="bg1"/>
                    </a:solidFill>
                    <a:latin typeface="+mn-ea"/>
                  </a:rPr>
                  <a:t>C</a:t>
                </a:r>
                <a:endParaRPr kumimoji="1" lang="ja-JP" altLang="en-US" sz="16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sp>
          <p:nvSpPr>
            <p:cNvPr id="44" name="四角形: 角を丸くする 43">
              <a:extLst>
                <a:ext uri="{FF2B5EF4-FFF2-40B4-BE49-F238E27FC236}">
                  <a16:creationId xmlns:a16="http://schemas.microsoft.com/office/drawing/2014/main" id="{F383322E-A2D9-E6D6-73A2-7089DADA02CD}"/>
                </a:ext>
              </a:extLst>
            </p:cNvPr>
            <p:cNvSpPr/>
            <p:nvPr/>
          </p:nvSpPr>
          <p:spPr>
            <a:xfrm>
              <a:off x="767229" y="3404112"/>
              <a:ext cx="2691687" cy="1984151"/>
            </a:xfrm>
            <a:prstGeom prst="roundRect">
              <a:avLst>
                <a:gd name="adj" fmla="val 14533"/>
              </a:avLst>
            </a:prstGeom>
            <a:solidFill>
              <a:srgbClr val="F9F9F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000" dirty="0">
                  <a:solidFill>
                    <a:schemeClr val="tx1"/>
                  </a:solidFill>
                  <a:latin typeface="+mn-ea"/>
                </a:rPr>
                <a:t>（サービス内容）</a:t>
              </a:r>
            </a:p>
          </p:txBody>
        </p:sp>
      </p:grp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B14DA6C-E128-CD39-A4C0-1F598798223F}"/>
              </a:ext>
            </a:extLst>
          </p:cNvPr>
          <p:cNvSpPr/>
          <p:nvPr/>
        </p:nvSpPr>
        <p:spPr>
          <a:xfrm>
            <a:off x="4750158" y="1009118"/>
            <a:ext cx="269168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おすすめ！</a:t>
            </a:r>
          </a:p>
        </p:txBody>
      </p:sp>
    </p:spTree>
    <p:extLst>
      <p:ext uri="{BB962C8B-B14F-4D97-AF65-F5344CB8AC3E}">
        <p14:creationId xmlns:p14="http://schemas.microsoft.com/office/powerpoint/2010/main" val="1301021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111</Words>
  <Application>Microsoft Office PowerPoint</Application>
  <PresentationFormat>ワイド画面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