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CAA340B0-F30A-4340-AE8B-6BC3977BDCA1}" v="1" dt="2026-02-17T03:50:40.5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0:40.556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50:40.556" v="23144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D8B50-D21D-968B-D9BA-25E11AC39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914DB2E-DE04-FC65-88DD-1D6DF356C00A}"/>
              </a:ext>
            </a:extLst>
          </p:cNvPr>
          <p:cNvSpPr/>
          <p:nvPr/>
        </p:nvSpPr>
        <p:spPr>
          <a:xfrm>
            <a:off x="487635" y="276778"/>
            <a:ext cx="11216730" cy="5100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2000" rIns="72000" rtlCol="0" anchor="ctr"/>
          <a:lstStyle/>
          <a:p>
            <a:r>
              <a:rPr kumimoji="1" lang="ja-JP" altLang="en-US" sz="24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料金表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38853D0-8613-4AA2-7FD3-5707DDD643A1}"/>
              </a:ext>
            </a:extLst>
          </p:cNvPr>
          <p:cNvSpPr/>
          <p:nvPr/>
        </p:nvSpPr>
        <p:spPr>
          <a:xfrm>
            <a:off x="487635" y="905863"/>
            <a:ext cx="11216730" cy="3832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72000" rIns="72000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選ばれる会社へ進化する採用設計を、プランに応じて提供いたします。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D0DEE6A-C428-6D1D-FB5A-6D177272E658}"/>
              </a:ext>
            </a:extLst>
          </p:cNvPr>
          <p:cNvSpPr/>
          <p:nvPr/>
        </p:nvSpPr>
        <p:spPr>
          <a:xfrm>
            <a:off x="2899252" y="1605667"/>
            <a:ext cx="2800166" cy="4455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72000" rIns="72000" rtlCol="0" anchor="ctr"/>
          <a:lstStyle/>
          <a:p>
            <a:pPr algn="ctr"/>
            <a:r>
              <a:rPr kumimoji="1"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採用整理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02A85BE7-0D1D-C2DF-D299-BA5A56A42194}"/>
              </a:ext>
            </a:extLst>
          </p:cNvPr>
          <p:cNvSpPr/>
          <p:nvPr/>
        </p:nvSpPr>
        <p:spPr>
          <a:xfrm>
            <a:off x="5901725" y="1605672"/>
            <a:ext cx="2800166" cy="44558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72000" rIns="72000" rtlCol="0" anchor="ctr"/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採用強化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55DDF088-38B9-30CD-CB51-A55312F03985}"/>
              </a:ext>
            </a:extLst>
          </p:cNvPr>
          <p:cNvSpPr/>
          <p:nvPr/>
        </p:nvSpPr>
        <p:spPr>
          <a:xfrm>
            <a:off x="8904199" y="1605672"/>
            <a:ext cx="2800166" cy="44558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72000" rIns="72000" rtlCol="0" anchor="ctr"/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採用改革</a:t>
            </a: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BBDDE486-DC3E-4F19-8398-C641C4E051BD}"/>
              </a:ext>
            </a:extLst>
          </p:cNvPr>
          <p:cNvGrpSpPr/>
          <p:nvPr/>
        </p:nvGrpSpPr>
        <p:grpSpPr>
          <a:xfrm>
            <a:off x="487636" y="3035633"/>
            <a:ext cx="11216729" cy="521878"/>
            <a:chOff x="487636" y="2949262"/>
            <a:chExt cx="11216729" cy="352125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6282668F-1DBB-6CCD-96CC-4AE08106AF5B}"/>
                </a:ext>
              </a:extLst>
            </p:cNvPr>
            <p:cNvSpPr/>
            <p:nvPr/>
          </p:nvSpPr>
          <p:spPr>
            <a:xfrm>
              <a:off x="487636" y="2949262"/>
              <a:ext cx="2213423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現状分析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979FC665-EDA1-CCED-55B4-78E8575FC3A3}"/>
                </a:ext>
              </a:extLst>
            </p:cNvPr>
            <p:cNvSpPr/>
            <p:nvPr/>
          </p:nvSpPr>
          <p:spPr>
            <a:xfrm>
              <a:off x="2899252" y="2949262"/>
              <a:ext cx="2800166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簡易分析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17BA76C9-9BD7-CA16-4719-77CC41C2559B}"/>
                </a:ext>
              </a:extLst>
            </p:cNvPr>
            <p:cNvSpPr/>
            <p:nvPr/>
          </p:nvSpPr>
          <p:spPr>
            <a:xfrm>
              <a:off x="5901725" y="2949262"/>
              <a:ext cx="2800166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詳細分析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596C6C5C-2C9B-D390-E02D-C3B37C65EA97}"/>
                </a:ext>
              </a:extLst>
            </p:cNvPr>
            <p:cNvSpPr/>
            <p:nvPr/>
          </p:nvSpPr>
          <p:spPr>
            <a:xfrm>
              <a:off x="8904199" y="2949262"/>
              <a:ext cx="2800166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組織診断</a:t>
              </a:r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E306087A-18EE-9B48-E7E4-ECAEF608681F}"/>
              </a:ext>
            </a:extLst>
          </p:cNvPr>
          <p:cNvGrpSpPr/>
          <p:nvPr/>
        </p:nvGrpSpPr>
        <p:grpSpPr>
          <a:xfrm>
            <a:off x="487636" y="3623101"/>
            <a:ext cx="11216729" cy="521878"/>
            <a:chOff x="487636" y="3364361"/>
            <a:chExt cx="11216729" cy="352125"/>
          </a:xfrm>
        </p:grpSpPr>
        <p:sp>
          <p:nvSpPr>
            <p:cNvPr id="28" name="正方形/長方形 31">
              <a:extLst>
                <a:ext uri="{FF2B5EF4-FFF2-40B4-BE49-F238E27FC236}">
                  <a16:creationId xmlns:a16="http://schemas.microsoft.com/office/drawing/2014/main" id="{83871EC5-7821-1011-4539-8DE488786099}"/>
                </a:ext>
              </a:extLst>
            </p:cNvPr>
            <p:cNvSpPr/>
            <p:nvPr/>
          </p:nvSpPr>
          <p:spPr>
            <a:xfrm>
              <a:off x="487636" y="3364361"/>
              <a:ext cx="2213423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r>
                <a:rPr lang="ja-JP" altLang="en-US" sz="14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戦略設計</a:t>
              </a:r>
            </a:p>
          </p:txBody>
        </p:sp>
        <p:sp>
          <p:nvSpPr>
            <p:cNvPr id="29" name="正方形/長方形 32">
              <a:extLst>
                <a:ext uri="{FF2B5EF4-FFF2-40B4-BE49-F238E27FC236}">
                  <a16:creationId xmlns:a16="http://schemas.microsoft.com/office/drawing/2014/main" id="{6854CBE2-5D30-0532-17E9-B63AF3486A27}"/>
                </a:ext>
              </a:extLst>
            </p:cNvPr>
            <p:cNvSpPr/>
            <p:nvPr/>
          </p:nvSpPr>
          <p:spPr>
            <a:xfrm>
              <a:off x="2899252" y="3364361"/>
              <a:ext cx="2800166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基本設計</a:t>
              </a:r>
            </a:p>
          </p:txBody>
        </p:sp>
        <p:sp>
          <p:nvSpPr>
            <p:cNvPr id="30" name="正方形/長方形 33">
              <a:extLst>
                <a:ext uri="{FF2B5EF4-FFF2-40B4-BE49-F238E27FC236}">
                  <a16:creationId xmlns:a16="http://schemas.microsoft.com/office/drawing/2014/main" id="{E9BE3760-AC01-9CB4-D734-5EF4C35AF5BD}"/>
                </a:ext>
              </a:extLst>
            </p:cNvPr>
            <p:cNvSpPr/>
            <p:nvPr/>
          </p:nvSpPr>
          <p:spPr>
            <a:xfrm>
              <a:off x="5901725" y="3364361"/>
              <a:ext cx="2800166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戦略策定</a:t>
              </a:r>
            </a:p>
          </p:txBody>
        </p:sp>
        <p:sp>
          <p:nvSpPr>
            <p:cNvPr id="31" name="正方形/長方形 34">
              <a:extLst>
                <a:ext uri="{FF2B5EF4-FFF2-40B4-BE49-F238E27FC236}">
                  <a16:creationId xmlns:a16="http://schemas.microsoft.com/office/drawing/2014/main" id="{8195B648-5CD5-DF79-262A-13EACB808D8A}"/>
                </a:ext>
              </a:extLst>
            </p:cNvPr>
            <p:cNvSpPr/>
            <p:nvPr/>
          </p:nvSpPr>
          <p:spPr>
            <a:xfrm>
              <a:off x="8904199" y="3364361"/>
              <a:ext cx="2800166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採用戦略</a:t>
              </a:r>
            </a:p>
          </p:txBody>
        </p:sp>
      </p:grpSp>
      <p:sp>
        <p:nvSpPr>
          <p:cNvPr id="48" name="正方形/長方形 57">
            <a:extLst>
              <a:ext uri="{FF2B5EF4-FFF2-40B4-BE49-F238E27FC236}">
                <a16:creationId xmlns:a16="http://schemas.microsoft.com/office/drawing/2014/main" id="{2C79D1A7-0019-59E7-BDF5-A354D5093F75}"/>
              </a:ext>
            </a:extLst>
          </p:cNvPr>
          <p:cNvSpPr/>
          <p:nvPr/>
        </p:nvSpPr>
        <p:spPr>
          <a:xfrm>
            <a:off x="2899252" y="2110795"/>
            <a:ext cx="2800166" cy="800889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72000" rIns="72000" rtlCol="0" anchor="ctr"/>
          <a:lstStyle/>
          <a:p>
            <a:pPr algn="ctr">
              <a:spcBef>
                <a:spcPts val="300"/>
              </a:spcBef>
            </a:pPr>
            <a:r>
              <a:rPr lang="en-US" altLang="ja-JP" sz="44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20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</a:t>
            </a:r>
          </a:p>
        </p:txBody>
      </p:sp>
      <p:sp>
        <p:nvSpPr>
          <p:cNvPr id="49" name="正方形/長方形 57">
            <a:extLst>
              <a:ext uri="{FF2B5EF4-FFF2-40B4-BE49-F238E27FC236}">
                <a16:creationId xmlns:a16="http://schemas.microsoft.com/office/drawing/2014/main" id="{A96B5508-AA18-D234-DB71-8E23BAFE0EC8}"/>
              </a:ext>
            </a:extLst>
          </p:cNvPr>
          <p:cNvSpPr/>
          <p:nvPr/>
        </p:nvSpPr>
        <p:spPr>
          <a:xfrm>
            <a:off x="5901725" y="2110795"/>
            <a:ext cx="2800166" cy="800889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72000" rIns="72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b="1" dirty="0">
                <a:solidFill>
                  <a:srgbClr val="E9713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en-US" altLang="ja-JP" sz="44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0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50" name="正方形/長方形 57">
            <a:extLst>
              <a:ext uri="{FF2B5EF4-FFF2-40B4-BE49-F238E27FC236}">
                <a16:creationId xmlns:a16="http://schemas.microsoft.com/office/drawing/2014/main" id="{6F6DDEF4-CD00-2DA5-C108-A35F81938884}"/>
              </a:ext>
            </a:extLst>
          </p:cNvPr>
          <p:cNvSpPr/>
          <p:nvPr/>
        </p:nvSpPr>
        <p:spPr>
          <a:xfrm>
            <a:off x="8899597" y="2110795"/>
            <a:ext cx="2800166" cy="800889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72000" rIns="72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4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100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万円</a:t>
            </a:r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BCFF187B-996A-F1E3-BDD9-070D6D9C23A3}"/>
              </a:ext>
            </a:extLst>
          </p:cNvPr>
          <p:cNvGrpSpPr/>
          <p:nvPr/>
        </p:nvGrpSpPr>
        <p:grpSpPr>
          <a:xfrm>
            <a:off x="487636" y="4210569"/>
            <a:ext cx="11216729" cy="521878"/>
            <a:chOff x="487636" y="2949262"/>
            <a:chExt cx="11216729" cy="352125"/>
          </a:xfrm>
        </p:grpSpPr>
        <p:sp>
          <p:nvSpPr>
            <p:cNvPr id="58" name="正方形/長方形 11">
              <a:extLst>
                <a:ext uri="{FF2B5EF4-FFF2-40B4-BE49-F238E27FC236}">
                  <a16:creationId xmlns:a16="http://schemas.microsoft.com/office/drawing/2014/main" id="{134A5B59-9B4F-42F6-2B3D-5935418B3263}"/>
                </a:ext>
              </a:extLst>
            </p:cNvPr>
            <p:cNvSpPr/>
            <p:nvPr/>
          </p:nvSpPr>
          <p:spPr>
            <a:xfrm>
              <a:off x="487636" y="2949262"/>
              <a:ext cx="2213423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コンセプト</a:t>
              </a:r>
            </a:p>
          </p:txBody>
        </p:sp>
        <p:sp>
          <p:nvSpPr>
            <p:cNvPr id="59" name="正方形/長方形 12">
              <a:extLst>
                <a:ext uri="{FF2B5EF4-FFF2-40B4-BE49-F238E27FC236}">
                  <a16:creationId xmlns:a16="http://schemas.microsoft.com/office/drawing/2014/main" id="{DC877F4D-3001-2E2A-C1C3-4A1173B88DC0}"/>
                </a:ext>
              </a:extLst>
            </p:cNvPr>
            <p:cNvSpPr/>
            <p:nvPr/>
          </p:nvSpPr>
          <p:spPr>
            <a:xfrm>
              <a:off x="2899252" y="2949262"/>
              <a:ext cx="2800166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軸整理</a:t>
              </a:r>
            </a:p>
          </p:txBody>
        </p:sp>
        <p:sp>
          <p:nvSpPr>
            <p:cNvPr id="60" name="正方形/長方形 13">
              <a:extLst>
                <a:ext uri="{FF2B5EF4-FFF2-40B4-BE49-F238E27FC236}">
                  <a16:creationId xmlns:a16="http://schemas.microsoft.com/office/drawing/2014/main" id="{B59BFCDC-BB21-869C-00B1-5089055D947F}"/>
                </a:ext>
              </a:extLst>
            </p:cNvPr>
            <p:cNvSpPr/>
            <p:nvPr/>
          </p:nvSpPr>
          <p:spPr>
            <a:xfrm>
              <a:off x="5901725" y="2949262"/>
              <a:ext cx="2800166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魅力設計</a:t>
              </a:r>
            </a:p>
          </p:txBody>
        </p:sp>
        <p:sp>
          <p:nvSpPr>
            <p:cNvPr id="61" name="正方形/長方形 14">
              <a:extLst>
                <a:ext uri="{FF2B5EF4-FFF2-40B4-BE49-F238E27FC236}">
                  <a16:creationId xmlns:a16="http://schemas.microsoft.com/office/drawing/2014/main" id="{4245BA05-862A-8397-524F-EDB47BB8D266}"/>
                </a:ext>
              </a:extLst>
            </p:cNvPr>
            <p:cNvSpPr/>
            <p:nvPr/>
          </p:nvSpPr>
          <p:spPr>
            <a:xfrm>
              <a:off x="8904199" y="2949262"/>
              <a:ext cx="2800166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ブランド設計</a:t>
              </a: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1087FA69-5A8F-0F2E-95BA-D1EE559E6190}"/>
              </a:ext>
            </a:extLst>
          </p:cNvPr>
          <p:cNvGrpSpPr/>
          <p:nvPr/>
        </p:nvGrpSpPr>
        <p:grpSpPr>
          <a:xfrm>
            <a:off x="487636" y="4798037"/>
            <a:ext cx="11216729" cy="521878"/>
            <a:chOff x="487636" y="3364361"/>
            <a:chExt cx="11216729" cy="352125"/>
          </a:xfrm>
        </p:grpSpPr>
        <p:sp>
          <p:nvSpPr>
            <p:cNvPr id="63" name="正方形/長方形 31">
              <a:extLst>
                <a:ext uri="{FF2B5EF4-FFF2-40B4-BE49-F238E27FC236}">
                  <a16:creationId xmlns:a16="http://schemas.microsoft.com/office/drawing/2014/main" id="{9677436F-BE9E-F632-C4DE-D2AE26EF8D1A}"/>
                </a:ext>
              </a:extLst>
            </p:cNvPr>
            <p:cNvSpPr/>
            <p:nvPr/>
          </p:nvSpPr>
          <p:spPr>
            <a:xfrm>
              <a:off x="487636" y="3364361"/>
              <a:ext cx="2213423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r>
                <a:rPr lang="ja-JP" altLang="en-US" sz="14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制作支援</a:t>
              </a:r>
            </a:p>
          </p:txBody>
        </p:sp>
        <p:sp>
          <p:nvSpPr>
            <p:cNvPr id="64" name="正方形/長方形 32">
              <a:extLst>
                <a:ext uri="{FF2B5EF4-FFF2-40B4-BE49-F238E27FC236}">
                  <a16:creationId xmlns:a16="http://schemas.microsoft.com/office/drawing/2014/main" id="{6639A3FF-6C7E-5DFD-6245-BA68BD71C651}"/>
                </a:ext>
              </a:extLst>
            </p:cNvPr>
            <p:cNvSpPr/>
            <p:nvPr/>
          </p:nvSpPr>
          <p:spPr>
            <a:xfrm>
              <a:off x="2899252" y="3364361"/>
              <a:ext cx="2800166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原稿助言</a:t>
              </a:r>
            </a:p>
          </p:txBody>
        </p:sp>
        <p:sp>
          <p:nvSpPr>
            <p:cNvPr id="65" name="正方形/長方形 33">
              <a:extLst>
                <a:ext uri="{FF2B5EF4-FFF2-40B4-BE49-F238E27FC236}">
                  <a16:creationId xmlns:a16="http://schemas.microsoft.com/office/drawing/2014/main" id="{F98FFDB2-2F84-8290-8C96-8807C77AD6A9}"/>
                </a:ext>
              </a:extLst>
            </p:cNvPr>
            <p:cNvSpPr/>
            <p:nvPr/>
          </p:nvSpPr>
          <p:spPr>
            <a:xfrm>
              <a:off x="5901725" y="3364361"/>
              <a:ext cx="2800166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資料制作</a:t>
              </a:r>
            </a:p>
          </p:txBody>
        </p:sp>
        <p:sp>
          <p:nvSpPr>
            <p:cNvPr id="66" name="正方形/長方形 34">
              <a:extLst>
                <a:ext uri="{FF2B5EF4-FFF2-40B4-BE49-F238E27FC236}">
                  <a16:creationId xmlns:a16="http://schemas.microsoft.com/office/drawing/2014/main" id="{2EDBE6D3-E2D9-4B06-DC42-30C53E2939A6}"/>
                </a:ext>
              </a:extLst>
            </p:cNvPr>
            <p:cNvSpPr/>
            <p:nvPr/>
          </p:nvSpPr>
          <p:spPr>
            <a:xfrm>
              <a:off x="8904199" y="3364361"/>
              <a:ext cx="2800166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en-US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LP</a:t>
              </a:r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制作</a:t>
              </a: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C6EE34CF-59E2-9E33-7E46-891348AE26B7}"/>
              </a:ext>
            </a:extLst>
          </p:cNvPr>
          <p:cNvGrpSpPr/>
          <p:nvPr/>
        </p:nvGrpSpPr>
        <p:grpSpPr>
          <a:xfrm>
            <a:off x="487636" y="5385505"/>
            <a:ext cx="11216729" cy="521878"/>
            <a:chOff x="487636" y="2949262"/>
            <a:chExt cx="11216729" cy="352125"/>
          </a:xfrm>
        </p:grpSpPr>
        <p:sp>
          <p:nvSpPr>
            <p:cNvPr id="68" name="正方形/長方形 11">
              <a:extLst>
                <a:ext uri="{FF2B5EF4-FFF2-40B4-BE49-F238E27FC236}">
                  <a16:creationId xmlns:a16="http://schemas.microsoft.com/office/drawing/2014/main" id="{7A768625-A43B-E6AC-8B2E-EDD8F857E49B}"/>
                </a:ext>
              </a:extLst>
            </p:cNvPr>
            <p:cNvSpPr/>
            <p:nvPr/>
          </p:nvSpPr>
          <p:spPr>
            <a:xfrm>
              <a:off x="487636" y="2949262"/>
              <a:ext cx="2213423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発信設計</a:t>
              </a:r>
            </a:p>
          </p:txBody>
        </p:sp>
        <p:sp>
          <p:nvSpPr>
            <p:cNvPr id="69" name="正方形/長方形 12">
              <a:extLst>
                <a:ext uri="{FF2B5EF4-FFF2-40B4-BE49-F238E27FC236}">
                  <a16:creationId xmlns:a16="http://schemas.microsoft.com/office/drawing/2014/main" id="{4C3927F0-A910-85FB-E430-BF65E7EA68DE}"/>
                </a:ext>
              </a:extLst>
            </p:cNvPr>
            <p:cNvSpPr/>
            <p:nvPr/>
          </p:nvSpPr>
          <p:spPr>
            <a:xfrm>
              <a:off x="2899252" y="2949262"/>
              <a:ext cx="2800166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媒体選定</a:t>
              </a:r>
            </a:p>
          </p:txBody>
        </p:sp>
        <p:sp>
          <p:nvSpPr>
            <p:cNvPr id="70" name="正方形/長方形 13">
              <a:extLst>
                <a:ext uri="{FF2B5EF4-FFF2-40B4-BE49-F238E27FC236}">
                  <a16:creationId xmlns:a16="http://schemas.microsoft.com/office/drawing/2014/main" id="{BDCD9563-E0D7-1818-78B1-9D719ACCE370}"/>
                </a:ext>
              </a:extLst>
            </p:cNvPr>
            <p:cNvSpPr/>
            <p:nvPr/>
          </p:nvSpPr>
          <p:spPr>
            <a:xfrm>
              <a:off x="5901725" y="2949262"/>
              <a:ext cx="2800166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発信構築</a:t>
              </a:r>
            </a:p>
          </p:txBody>
        </p:sp>
        <p:sp>
          <p:nvSpPr>
            <p:cNvPr id="71" name="正方形/長方形 14">
              <a:extLst>
                <a:ext uri="{FF2B5EF4-FFF2-40B4-BE49-F238E27FC236}">
                  <a16:creationId xmlns:a16="http://schemas.microsoft.com/office/drawing/2014/main" id="{EBC99A7C-CB9E-BCD9-0090-B77580B55F34}"/>
                </a:ext>
              </a:extLst>
            </p:cNvPr>
            <p:cNvSpPr/>
            <p:nvPr/>
          </p:nvSpPr>
          <p:spPr>
            <a:xfrm>
              <a:off x="8904199" y="2949262"/>
              <a:ext cx="2800166" cy="3521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運用設計</a:t>
              </a:r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90065F69-5A88-4AB4-1DC7-7A74A39F24B9}"/>
              </a:ext>
            </a:extLst>
          </p:cNvPr>
          <p:cNvGrpSpPr/>
          <p:nvPr/>
        </p:nvGrpSpPr>
        <p:grpSpPr>
          <a:xfrm>
            <a:off x="487636" y="5972973"/>
            <a:ext cx="11216729" cy="521878"/>
            <a:chOff x="487636" y="3364361"/>
            <a:chExt cx="11216729" cy="352125"/>
          </a:xfrm>
        </p:grpSpPr>
        <p:sp>
          <p:nvSpPr>
            <p:cNvPr id="73" name="正方形/長方形 31">
              <a:extLst>
                <a:ext uri="{FF2B5EF4-FFF2-40B4-BE49-F238E27FC236}">
                  <a16:creationId xmlns:a16="http://schemas.microsoft.com/office/drawing/2014/main" id="{E205AD2D-BD8A-A2DA-701A-DCEFB3F743A1}"/>
                </a:ext>
              </a:extLst>
            </p:cNvPr>
            <p:cNvSpPr/>
            <p:nvPr/>
          </p:nvSpPr>
          <p:spPr>
            <a:xfrm>
              <a:off x="487636" y="3364361"/>
              <a:ext cx="2213423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r>
                <a:rPr lang="ja-JP" altLang="en-US" sz="14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改善伴走</a:t>
              </a:r>
            </a:p>
          </p:txBody>
        </p:sp>
        <p:sp>
          <p:nvSpPr>
            <p:cNvPr id="74" name="正方形/長方形 32">
              <a:extLst>
                <a:ext uri="{FF2B5EF4-FFF2-40B4-BE49-F238E27FC236}">
                  <a16:creationId xmlns:a16="http://schemas.microsoft.com/office/drawing/2014/main" id="{BB8A20AD-38C2-F225-A974-B0DCDE173D5E}"/>
                </a:ext>
              </a:extLst>
            </p:cNvPr>
            <p:cNvSpPr/>
            <p:nvPr/>
          </p:nvSpPr>
          <p:spPr>
            <a:xfrm>
              <a:off x="2899252" y="3364361"/>
              <a:ext cx="2800166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</a:t>
              </a:r>
              <a:r>
                <a:rPr lang="en-US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</a:t>
              </a:r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相談</a:t>
              </a:r>
            </a:p>
          </p:txBody>
        </p:sp>
        <p:sp>
          <p:nvSpPr>
            <p:cNvPr id="75" name="正方形/長方形 33">
              <a:extLst>
                <a:ext uri="{FF2B5EF4-FFF2-40B4-BE49-F238E27FC236}">
                  <a16:creationId xmlns:a16="http://schemas.microsoft.com/office/drawing/2014/main" id="{EEE73516-8ABF-640C-9868-81CCBE21C756}"/>
                </a:ext>
              </a:extLst>
            </p:cNvPr>
            <p:cNvSpPr/>
            <p:nvPr/>
          </p:nvSpPr>
          <p:spPr>
            <a:xfrm>
              <a:off x="5901725" y="3364361"/>
              <a:ext cx="2800166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</a:t>
              </a:r>
              <a:r>
                <a:rPr lang="en-US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</a:t>
              </a:r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伴走</a:t>
              </a:r>
            </a:p>
          </p:txBody>
        </p:sp>
        <p:sp>
          <p:nvSpPr>
            <p:cNvPr id="76" name="正方形/長方形 34">
              <a:extLst>
                <a:ext uri="{FF2B5EF4-FFF2-40B4-BE49-F238E27FC236}">
                  <a16:creationId xmlns:a16="http://schemas.microsoft.com/office/drawing/2014/main" id="{9028A3A9-3CEA-8C97-8F25-8AC35AC05E1E}"/>
                </a:ext>
              </a:extLst>
            </p:cNvPr>
            <p:cNvSpPr/>
            <p:nvPr/>
          </p:nvSpPr>
          <p:spPr>
            <a:xfrm>
              <a:off x="8904199" y="3364361"/>
              <a:ext cx="2800166" cy="35212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72000" rIns="72000"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常時伴走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176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164</Words>
  <Application>Microsoft Office PowerPoint</Application>
  <PresentationFormat>ワイド画面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