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942D1200-4E5D-41CF-B3AD-A8D9CB085274}" v="1" dt="2026-02-17T03:54:41.7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4:41.757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54:41.757" v="23144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2144A-F82B-0301-DA48-6E7F8C05C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矢印: 右 31">
            <a:extLst>
              <a:ext uri="{FF2B5EF4-FFF2-40B4-BE49-F238E27FC236}">
                <a16:creationId xmlns:a16="http://schemas.microsoft.com/office/drawing/2014/main" id="{BC3B5665-EC3E-666D-E069-601744BBFD8C}"/>
              </a:ext>
            </a:extLst>
          </p:cNvPr>
          <p:cNvSpPr/>
          <p:nvPr/>
        </p:nvSpPr>
        <p:spPr>
          <a:xfrm>
            <a:off x="5063886" y="2372150"/>
            <a:ext cx="252000" cy="30535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endParaRPr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矢印: 右 32">
            <a:extLst>
              <a:ext uri="{FF2B5EF4-FFF2-40B4-BE49-F238E27FC236}">
                <a16:creationId xmlns:a16="http://schemas.microsoft.com/office/drawing/2014/main" id="{C4B12A1E-D5DD-1099-110B-77ADB4633348}"/>
              </a:ext>
            </a:extLst>
          </p:cNvPr>
          <p:cNvSpPr/>
          <p:nvPr/>
        </p:nvSpPr>
        <p:spPr>
          <a:xfrm>
            <a:off x="5063886" y="3610201"/>
            <a:ext cx="252000" cy="30535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endParaRPr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矢印: 右 33">
            <a:extLst>
              <a:ext uri="{FF2B5EF4-FFF2-40B4-BE49-F238E27FC236}">
                <a16:creationId xmlns:a16="http://schemas.microsoft.com/office/drawing/2014/main" id="{0980DFF6-F85A-6000-EE2C-1E967F49A2FC}"/>
              </a:ext>
            </a:extLst>
          </p:cNvPr>
          <p:cNvSpPr/>
          <p:nvPr/>
        </p:nvSpPr>
        <p:spPr>
          <a:xfrm>
            <a:off x="5063886" y="4848250"/>
            <a:ext cx="252000" cy="30535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endParaRPr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矢印: 右 34">
            <a:extLst>
              <a:ext uri="{FF2B5EF4-FFF2-40B4-BE49-F238E27FC236}">
                <a16:creationId xmlns:a16="http://schemas.microsoft.com/office/drawing/2014/main" id="{2E16FD0B-7C2B-A0DD-D133-E0E5839D7FEC}"/>
              </a:ext>
            </a:extLst>
          </p:cNvPr>
          <p:cNvSpPr/>
          <p:nvPr/>
        </p:nvSpPr>
        <p:spPr>
          <a:xfrm>
            <a:off x="5063886" y="6086300"/>
            <a:ext cx="252000" cy="30535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endParaRPr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12EE22D-F1B1-C04B-F4E4-6DF765547427}"/>
              </a:ext>
            </a:extLst>
          </p:cNvPr>
          <p:cNvSpPr/>
          <p:nvPr/>
        </p:nvSpPr>
        <p:spPr>
          <a:xfrm>
            <a:off x="0" y="1905801"/>
            <a:ext cx="1761423" cy="495219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46800" rIns="46800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endParaRPr lang="ja-JP" altLang="en-US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4921BB-3E06-53B7-EE34-52C826484607}"/>
              </a:ext>
            </a:extLst>
          </p:cNvPr>
          <p:cNvSpPr/>
          <p:nvPr/>
        </p:nvSpPr>
        <p:spPr>
          <a:xfrm>
            <a:off x="368064" y="223135"/>
            <a:ext cx="11455872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料金表</a:t>
            </a:r>
            <a:endParaRPr lang="en-US" altLang="ja-JP" sz="1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08C3C6F-7654-9B98-2B19-65A30114C820}"/>
              </a:ext>
            </a:extLst>
          </p:cNvPr>
          <p:cNvSpPr/>
          <p:nvPr/>
        </p:nvSpPr>
        <p:spPr>
          <a:xfrm>
            <a:off x="368064" y="694773"/>
            <a:ext cx="11455872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目的に合わせて選べる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つの支援プランをご用意しました。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C51FBA8D-AB28-EE84-A005-7E8105874C43}"/>
              </a:ext>
            </a:extLst>
          </p:cNvPr>
          <p:cNvSpPr/>
          <p:nvPr/>
        </p:nvSpPr>
        <p:spPr>
          <a:xfrm>
            <a:off x="1918490" y="1531052"/>
            <a:ext cx="3141329" cy="365124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料金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9BDBB89-6180-AE57-5981-6EAC74266A2B}"/>
              </a:ext>
            </a:extLst>
          </p:cNvPr>
          <p:cNvSpPr/>
          <p:nvPr/>
        </p:nvSpPr>
        <p:spPr>
          <a:xfrm>
            <a:off x="1918491" y="2059743"/>
            <a:ext cx="3141329" cy="930165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360000" rIns="360000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月額</a:t>
            </a:r>
            <a:r>
              <a:rPr lang="en-US" altLang="ja-JP" sz="4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40301A5-15CF-7B33-E559-0716361ABE59}"/>
              </a:ext>
            </a:extLst>
          </p:cNvPr>
          <p:cNvSpPr/>
          <p:nvPr/>
        </p:nvSpPr>
        <p:spPr>
          <a:xfrm>
            <a:off x="5216886" y="2059743"/>
            <a:ext cx="6975113" cy="93016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0" rIns="360000" rtlCol="0" anchor="ctr"/>
          <a:lstStyle/>
          <a:p>
            <a:pPr>
              <a:spcBef>
                <a:spcPts val="600"/>
              </a:spcBef>
              <a:buClr>
                <a:srgbClr val="0070C0"/>
              </a:buClr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単発相談や方向性整理を中心に、初期段階をサポートします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355EDB5-45E3-8A06-8172-4734A3B50190}"/>
              </a:ext>
            </a:extLst>
          </p:cNvPr>
          <p:cNvSpPr/>
          <p:nvPr/>
        </p:nvSpPr>
        <p:spPr>
          <a:xfrm>
            <a:off x="5216887" y="1531052"/>
            <a:ext cx="6860814" cy="365124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784B5E8-7419-00BF-0E5A-2B3B7974DD43}"/>
              </a:ext>
            </a:extLst>
          </p:cNvPr>
          <p:cNvSpPr/>
          <p:nvPr/>
        </p:nvSpPr>
        <p:spPr>
          <a:xfrm>
            <a:off x="1918491" y="3297794"/>
            <a:ext cx="3141329" cy="930165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360000" rIns="360000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月額</a:t>
            </a:r>
            <a:r>
              <a:rPr lang="en-US" altLang="ja-JP" sz="4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41CE22B-A79D-24EA-0B47-1C0FFE19EA7E}"/>
              </a:ext>
            </a:extLst>
          </p:cNvPr>
          <p:cNvSpPr/>
          <p:nvPr/>
        </p:nvSpPr>
        <p:spPr>
          <a:xfrm>
            <a:off x="5216886" y="3297794"/>
            <a:ext cx="6975113" cy="93016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0" rIns="360000" rtlCol="0" anchor="ctr"/>
          <a:lstStyle/>
          <a:p>
            <a:pPr>
              <a:spcBef>
                <a:spcPts val="600"/>
              </a:spcBef>
              <a:buClr>
                <a:srgbClr val="0070C0"/>
              </a:buClr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資料改善や戦略整理を伴走型で支援する基本プランです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A676FD55-FB92-AA0B-7182-06580E332CA4}"/>
              </a:ext>
            </a:extLst>
          </p:cNvPr>
          <p:cNvSpPr/>
          <p:nvPr/>
        </p:nvSpPr>
        <p:spPr>
          <a:xfrm>
            <a:off x="1918491" y="4535843"/>
            <a:ext cx="3141329" cy="930165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360000" rIns="360000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月額</a:t>
            </a:r>
            <a:r>
              <a:rPr lang="en-US" altLang="ja-JP" sz="4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BCE668D-3996-F542-A126-5542DA919F64}"/>
              </a:ext>
            </a:extLst>
          </p:cNvPr>
          <p:cNvSpPr/>
          <p:nvPr/>
        </p:nvSpPr>
        <p:spPr>
          <a:xfrm>
            <a:off x="5216886" y="4535843"/>
            <a:ext cx="6975113" cy="93016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0" rIns="360000" rtlCol="0" anchor="ctr"/>
          <a:lstStyle/>
          <a:p>
            <a:pPr>
              <a:spcBef>
                <a:spcPts val="600"/>
              </a:spcBef>
              <a:buClr>
                <a:srgbClr val="0070C0"/>
              </a:buClr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事業設計から数値戦略まで踏み込んで支援します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540E441A-DB5B-0B34-D590-8402898A4A4D}"/>
              </a:ext>
            </a:extLst>
          </p:cNvPr>
          <p:cNvSpPr/>
          <p:nvPr/>
        </p:nvSpPr>
        <p:spPr>
          <a:xfrm>
            <a:off x="1918491" y="5773893"/>
            <a:ext cx="3141329" cy="930165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360000" rIns="360000" rtlCol="0" anchor="ctr"/>
          <a:lstStyle/>
          <a:p>
            <a:pPr algn="ctr">
              <a:spcBef>
                <a:spcPts val="600"/>
              </a:spcBef>
              <a:buClr>
                <a:srgbClr val="0070C0"/>
              </a:buClr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月額</a:t>
            </a:r>
            <a:r>
              <a:rPr lang="en-US" altLang="ja-JP" sz="4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07D6093-8681-D413-C010-CD1A0A9D5745}"/>
              </a:ext>
            </a:extLst>
          </p:cNvPr>
          <p:cNvSpPr/>
          <p:nvPr/>
        </p:nvSpPr>
        <p:spPr>
          <a:xfrm>
            <a:off x="5216886" y="5773893"/>
            <a:ext cx="6975113" cy="93016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0" rIns="360000" rtlCol="0" anchor="ctr"/>
          <a:lstStyle/>
          <a:p>
            <a:pPr>
              <a:spcBef>
                <a:spcPts val="600"/>
              </a:spcBef>
              <a:buClr>
                <a:srgbClr val="0070C0"/>
              </a:buClr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経営顧問として継続的に意思決定をサポートします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A8912F3-D7F2-DD25-A0F1-D0FEA47B373A}"/>
              </a:ext>
            </a:extLst>
          </p:cNvPr>
          <p:cNvSpPr/>
          <p:nvPr/>
        </p:nvSpPr>
        <p:spPr>
          <a:xfrm>
            <a:off x="0" y="2741374"/>
            <a:ext cx="1750967" cy="317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r>
              <a:rPr lang="en-US" altLang="ja-JP" b="1" dirty="0" err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planA</a:t>
            </a:r>
            <a:endParaRPr lang="ja-JP" altLang="en-US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885EC30-F8B1-F011-EE1D-83E23D43D1B4}"/>
              </a:ext>
            </a:extLst>
          </p:cNvPr>
          <p:cNvSpPr/>
          <p:nvPr/>
        </p:nvSpPr>
        <p:spPr>
          <a:xfrm>
            <a:off x="0" y="3979423"/>
            <a:ext cx="1750967" cy="317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r>
              <a:rPr lang="en-US" altLang="ja-JP" b="1" dirty="0" err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planB</a:t>
            </a:r>
            <a:endParaRPr lang="ja-JP" altLang="en-US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91570A4-3A8A-8672-0966-4E41E74E8E4D}"/>
              </a:ext>
            </a:extLst>
          </p:cNvPr>
          <p:cNvSpPr/>
          <p:nvPr/>
        </p:nvSpPr>
        <p:spPr>
          <a:xfrm>
            <a:off x="0" y="5217473"/>
            <a:ext cx="1750967" cy="317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r>
              <a:rPr lang="en-US" altLang="ja-JP" b="1" dirty="0" err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planC</a:t>
            </a:r>
            <a:endParaRPr lang="ja-JP" altLang="en-US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CF4F214-D61D-B097-0A55-BD05B3F0F784}"/>
              </a:ext>
            </a:extLst>
          </p:cNvPr>
          <p:cNvSpPr/>
          <p:nvPr/>
        </p:nvSpPr>
        <p:spPr>
          <a:xfrm>
            <a:off x="0" y="6455523"/>
            <a:ext cx="1750967" cy="317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r>
              <a:rPr lang="en-US" altLang="ja-JP" b="1" dirty="0" err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planD</a:t>
            </a:r>
            <a:endParaRPr lang="ja-JP" altLang="en-US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48638B2-0670-3BDB-83BE-0ACA6634BC14}"/>
              </a:ext>
            </a:extLst>
          </p:cNvPr>
          <p:cNvSpPr/>
          <p:nvPr/>
        </p:nvSpPr>
        <p:spPr>
          <a:xfrm>
            <a:off x="41059" y="1951365"/>
            <a:ext cx="1668849" cy="420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t"/>
          <a:lstStyle/>
          <a:p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ライト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45E19AC-D823-9CC3-0E11-2DC16AD3825F}"/>
              </a:ext>
            </a:extLst>
          </p:cNvPr>
          <p:cNvSpPr/>
          <p:nvPr/>
        </p:nvSpPr>
        <p:spPr>
          <a:xfrm>
            <a:off x="41059" y="3197098"/>
            <a:ext cx="1668849" cy="420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t"/>
          <a:lstStyle/>
          <a:p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スタンダード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04B91D0-FBBB-D483-6F52-2E60D8EC09DE}"/>
              </a:ext>
            </a:extLst>
          </p:cNvPr>
          <p:cNvSpPr/>
          <p:nvPr/>
        </p:nvSpPr>
        <p:spPr>
          <a:xfrm>
            <a:off x="41059" y="4430025"/>
            <a:ext cx="1668849" cy="420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t"/>
          <a:lstStyle/>
          <a:p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プレミアム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2DD4870-6899-F273-2F54-48FEB7C2B6ED}"/>
              </a:ext>
            </a:extLst>
          </p:cNvPr>
          <p:cNvSpPr/>
          <p:nvPr/>
        </p:nvSpPr>
        <p:spPr>
          <a:xfrm>
            <a:off x="41059" y="5662953"/>
            <a:ext cx="1668849" cy="420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t"/>
          <a:lstStyle/>
          <a:p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フル伴走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10D5D1EC-EA48-0D60-E311-18999F3FCF49}"/>
              </a:ext>
            </a:extLst>
          </p:cNvPr>
          <p:cNvCxnSpPr>
            <a:cxnSpLocks/>
          </p:cNvCxnSpPr>
          <p:nvPr/>
        </p:nvCxnSpPr>
        <p:spPr>
          <a:xfrm flipV="1">
            <a:off x="0" y="3134226"/>
            <a:ext cx="12192000" cy="0"/>
          </a:xfrm>
          <a:prstGeom prst="straightConnector1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3196550C-CAA3-6F68-A80E-B7CCBB6D7518}"/>
              </a:ext>
            </a:extLst>
          </p:cNvPr>
          <p:cNvCxnSpPr>
            <a:cxnSpLocks/>
          </p:cNvCxnSpPr>
          <p:nvPr/>
        </p:nvCxnSpPr>
        <p:spPr>
          <a:xfrm flipV="1">
            <a:off x="0" y="4381901"/>
            <a:ext cx="12192000" cy="0"/>
          </a:xfrm>
          <a:prstGeom prst="straightConnector1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09DC261D-74AB-9B7F-EEF1-28DAF59A24A0}"/>
              </a:ext>
            </a:extLst>
          </p:cNvPr>
          <p:cNvCxnSpPr>
            <a:cxnSpLocks/>
          </p:cNvCxnSpPr>
          <p:nvPr/>
        </p:nvCxnSpPr>
        <p:spPr>
          <a:xfrm flipV="1">
            <a:off x="0" y="5619951"/>
            <a:ext cx="12192000" cy="0"/>
          </a:xfrm>
          <a:prstGeom prst="straightConnector1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70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174</Words>
  <Application>Microsoft Office PowerPoint</Application>
  <PresentationFormat>ワイド画面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