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C41614E2-A42B-4BBC-885D-C17F21211801}" v="1" dt="2026-02-17T03:50:58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0:58.427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50:58.427" v="23144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E84FE-8290-7449-E238-9E633A1C0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3F4125-B106-5965-12B0-1CD92230BF29}"/>
              </a:ext>
            </a:extLst>
          </p:cNvPr>
          <p:cNvSpPr/>
          <p:nvPr/>
        </p:nvSpPr>
        <p:spPr>
          <a:xfrm>
            <a:off x="1" y="0"/>
            <a:ext cx="453186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tIns="18000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2000" b="1" spc="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料金表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576CB1-C926-7C21-017C-CDD558CAC129}"/>
              </a:ext>
            </a:extLst>
          </p:cNvPr>
          <p:cNvSpPr/>
          <p:nvPr/>
        </p:nvSpPr>
        <p:spPr>
          <a:xfrm>
            <a:off x="986770" y="179585"/>
            <a:ext cx="10671647" cy="5409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2800" b="1" dirty="0">
                <a:solidFill>
                  <a:schemeClr val="accent5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構想から収益化まで伴走する新規事業支援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5AB9A6-C942-32DB-44A8-B0AAB265CFD2}"/>
              </a:ext>
            </a:extLst>
          </p:cNvPr>
          <p:cNvSpPr/>
          <p:nvPr/>
        </p:nvSpPr>
        <p:spPr>
          <a:xfrm>
            <a:off x="873124" y="787764"/>
            <a:ext cx="10898940" cy="6296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アイデア整理から市場検証、事業設計、収益モデル構築まで一貫して支援します。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思いつきで終わらせず、実行可能な事業へ具体化し、社内外に説明できる形に落とし込みます。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FC01E251-D5A2-15F1-6F81-8D4D42DB1C20}"/>
              </a:ext>
            </a:extLst>
          </p:cNvPr>
          <p:cNvGrpSpPr/>
          <p:nvPr/>
        </p:nvGrpSpPr>
        <p:grpSpPr>
          <a:xfrm>
            <a:off x="986769" y="1878587"/>
            <a:ext cx="10790136" cy="4665784"/>
            <a:chOff x="986769" y="1323565"/>
            <a:chExt cx="10790136" cy="5132362"/>
          </a:xfrm>
        </p:grpSpPr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EAB1C8F0-7FA5-A437-12A5-0F6C8A0473A0}"/>
                </a:ext>
              </a:extLst>
            </p:cNvPr>
            <p:cNvGrpSpPr/>
            <p:nvPr/>
          </p:nvGrpSpPr>
          <p:grpSpPr>
            <a:xfrm>
              <a:off x="3635565" y="1323565"/>
              <a:ext cx="8141340" cy="344725"/>
              <a:chOff x="3635565" y="1264296"/>
              <a:chExt cx="8141340" cy="344725"/>
            </a:xfrm>
            <a:solidFill>
              <a:schemeClr val="accent5"/>
            </a:solidFill>
          </p:grpSpPr>
          <p:sp>
            <p:nvSpPr>
              <p:cNvPr id="55" name="四角形: 角を丸くする 54">
                <a:extLst>
                  <a:ext uri="{FF2B5EF4-FFF2-40B4-BE49-F238E27FC236}">
                    <a16:creationId xmlns:a16="http://schemas.microsoft.com/office/drawing/2014/main" id="{D6BB146D-F9EF-5FFB-E8DC-6F720B5DD26D}"/>
                  </a:ext>
                </a:extLst>
              </p:cNvPr>
              <p:cNvSpPr/>
              <p:nvPr/>
            </p:nvSpPr>
            <p:spPr>
              <a:xfrm>
                <a:off x="3635565" y="1264296"/>
                <a:ext cx="2606768" cy="34472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プラン</a:t>
                </a:r>
                <a:r>
                  <a:rPr kumimoji="1" lang="en-US" altLang="ja-JP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</a:t>
                </a:r>
                <a:endParaRPr kumimoji="1" lang="ja-JP" altLang="en-US" sz="16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6" name="四角形: 角を丸くする 55">
                <a:extLst>
                  <a:ext uri="{FF2B5EF4-FFF2-40B4-BE49-F238E27FC236}">
                    <a16:creationId xmlns:a16="http://schemas.microsoft.com/office/drawing/2014/main" id="{36EFF327-2A73-7795-A41D-0631BDA9FA88}"/>
                  </a:ext>
                </a:extLst>
              </p:cNvPr>
              <p:cNvSpPr/>
              <p:nvPr/>
            </p:nvSpPr>
            <p:spPr>
              <a:xfrm>
                <a:off x="6402851" y="1264296"/>
                <a:ext cx="2606768" cy="34472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プラン</a:t>
                </a:r>
                <a:r>
                  <a:rPr kumimoji="1" lang="en-US" altLang="ja-JP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</a:t>
                </a:r>
                <a:endParaRPr kumimoji="1" lang="ja-JP" altLang="en-US" sz="16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7" name="四角形: 角を丸くする 56">
                <a:extLst>
                  <a:ext uri="{FF2B5EF4-FFF2-40B4-BE49-F238E27FC236}">
                    <a16:creationId xmlns:a16="http://schemas.microsoft.com/office/drawing/2014/main" id="{E0130330-26A3-4BBB-84EE-F70B379B78EA}"/>
                  </a:ext>
                </a:extLst>
              </p:cNvPr>
              <p:cNvSpPr/>
              <p:nvPr/>
            </p:nvSpPr>
            <p:spPr>
              <a:xfrm>
                <a:off x="9170137" y="1264296"/>
                <a:ext cx="2606768" cy="34472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プラン</a:t>
                </a:r>
                <a:r>
                  <a:rPr lang="en-US" altLang="ja-JP" sz="16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</a:t>
                </a:r>
                <a:endParaRPr kumimoji="1" lang="ja-JP" altLang="en-US" sz="16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65AF868C-AFF7-1EFD-0C76-033B4DE962C4}"/>
                </a:ext>
              </a:extLst>
            </p:cNvPr>
            <p:cNvGrpSpPr/>
            <p:nvPr/>
          </p:nvGrpSpPr>
          <p:grpSpPr>
            <a:xfrm>
              <a:off x="986769" y="2824785"/>
              <a:ext cx="10790136" cy="686613"/>
              <a:chOff x="986769" y="2331589"/>
              <a:chExt cx="10790136" cy="344725"/>
            </a:xfrm>
          </p:grpSpPr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58F2CB04-E409-2A76-566A-222AD8C24201}"/>
                  </a:ext>
                </a:extLst>
              </p:cNvPr>
              <p:cNvSpPr/>
              <p:nvPr/>
            </p:nvSpPr>
            <p:spPr>
              <a:xfrm>
                <a:off x="986769" y="2331589"/>
                <a:ext cx="2369789" cy="34472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市場検証</a:t>
                </a:r>
              </a:p>
            </p:txBody>
          </p: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16D50445-E587-E46E-2FD0-A2C179738CC8}"/>
                  </a:ext>
                </a:extLst>
              </p:cNvPr>
              <p:cNvSpPr/>
              <p:nvPr/>
            </p:nvSpPr>
            <p:spPr>
              <a:xfrm>
                <a:off x="3635565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簡易市場調査</a:t>
                </a:r>
                <a:endParaRPr kumimoji="1"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9C3F46B1-5555-46FD-4BA5-03EF70D6180B}"/>
                  </a:ext>
                </a:extLst>
              </p:cNvPr>
              <p:cNvSpPr/>
              <p:nvPr/>
            </p:nvSpPr>
            <p:spPr>
              <a:xfrm>
                <a:off x="6402851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競合比較分析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93656427-9498-2DDE-896D-ECFFE41DD4C6}"/>
                  </a:ext>
                </a:extLst>
              </p:cNvPr>
              <p:cNvSpPr/>
              <p:nvPr/>
            </p:nvSpPr>
            <p:spPr>
              <a:xfrm>
                <a:off x="9170137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実証検証設計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7182D052-0634-7178-9DCD-EF535C120906}"/>
                </a:ext>
              </a:extLst>
            </p:cNvPr>
            <p:cNvGrpSpPr/>
            <p:nvPr/>
          </p:nvGrpSpPr>
          <p:grpSpPr>
            <a:xfrm>
              <a:off x="986769" y="1845092"/>
              <a:ext cx="10790136" cy="684797"/>
              <a:chOff x="986769" y="1704062"/>
              <a:chExt cx="10790136" cy="488305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771C00B6-2753-A4EC-BA78-93AB3BD0FC0C}"/>
                  </a:ext>
                </a:extLst>
              </p:cNvPr>
              <p:cNvSpPr/>
              <p:nvPr/>
            </p:nvSpPr>
            <p:spPr>
              <a:xfrm>
                <a:off x="986769" y="1704062"/>
                <a:ext cx="2369789" cy="488305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料金</a:t>
                </a: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2BBD0A88-0DE6-4AD6-7F6F-C3E5F56291A3}"/>
                  </a:ext>
                </a:extLst>
              </p:cNvPr>
              <p:cNvSpPr/>
              <p:nvPr/>
            </p:nvSpPr>
            <p:spPr>
              <a:xfrm>
                <a:off x="3635565" y="1704062"/>
                <a:ext cx="2606768" cy="4883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en-US" altLang="ja-JP" sz="4400" b="1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10</a:t>
                </a:r>
                <a:r>
                  <a:rPr kumimoji="1"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万円</a:t>
                </a:r>
                <a:r>
                  <a:rPr kumimoji="1" lang="en-US" altLang="ja-JP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/</a:t>
                </a:r>
                <a:r>
                  <a:rPr kumimoji="1"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月</a:t>
                </a:r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9E11F17E-AC61-C55F-2138-92FD7DDE20EF}"/>
                  </a:ext>
                </a:extLst>
              </p:cNvPr>
              <p:cNvSpPr/>
              <p:nvPr/>
            </p:nvSpPr>
            <p:spPr>
              <a:xfrm>
                <a:off x="6402851" y="1704062"/>
                <a:ext cx="2606768" cy="4883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en-US" altLang="ja-JP" sz="4400" b="1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20</a:t>
                </a:r>
                <a:r>
                  <a:rPr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万円</a:t>
                </a:r>
                <a:r>
                  <a:rPr lang="en-US" altLang="ja-JP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/</a:t>
                </a:r>
                <a:r>
                  <a:rPr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月</a:t>
                </a:r>
              </a:p>
            </p:txBody>
          </p:sp>
          <p:sp>
            <p:nvSpPr>
              <p:cNvPr id="50" name="正方形/長方形 49">
                <a:extLst>
                  <a:ext uri="{FF2B5EF4-FFF2-40B4-BE49-F238E27FC236}">
                    <a16:creationId xmlns:a16="http://schemas.microsoft.com/office/drawing/2014/main" id="{F811442C-082E-76A2-1390-24C8BD2CD3BB}"/>
                  </a:ext>
                </a:extLst>
              </p:cNvPr>
              <p:cNvSpPr/>
              <p:nvPr/>
            </p:nvSpPr>
            <p:spPr>
              <a:xfrm>
                <a:off x="9170137" y="1704062"/>
                <a:ext cx="2606768" cy="4883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en-US" altLang="ja-JP" sz="4400" b="1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60</a:t>
                </a:r>
                <a:r>
                  <a:rPr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万円</a:t>
                </a:r>
                <a:r>
                  <a:rPr lang="en-US" altLang="ja-JP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/</a:t>
                </a:r>
                <a:r>
                  <a:rPr lang="ja-JP" altLang="en-US" sz="2400" dirty="0">
                    <a:solidFill>
                      <a:schemeClr val="accent5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月</a:t>
                </a:r>
              </a:p>
            </p:txBody>
          </p:sp>
        </p:grp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FFE1839B-739E-392F-3D01-5233604BC18E}"/>
                </a:ext>
              </a:extLst>
            </p:cNvPr>
            <p:cNvCxnSpPr>
              <a:cxnSpLocks/>
            </p:cNvCxnSpPr>
            <p:nvPr/>
          </p:nvCxnSpPr>
          <p:spPr>
            <a:xfrm>
              <a:off x="986769" y="2677337"/>
              <a:ext cx="10785294" cy="0"/>
            </a:xfrm>
            <a:prstGeom prst="straightConnector1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DC3C98CD-6A45-3D8F-5135-38B3AC8EFB16}"/>
                </a:ext>
              </a:extLst>
            </p:cNvPr>
            <p:cNvGrpSpPr/>
            <p:nvPr/>
          </p:nvGrpSpPr>
          <p:grpSpPr>
            <a:xfrm>
              <a:off x="986769" y="3806294"/>
              <a:ext cx="10790136" cy="686613"/>
              <a:chOff x="986769" y="2331589"/>
              <a:chExt cx="10790136" cy="344725"/>
            </a:xfrm>
          </p:grpSpPr>
          <p:sp>
            <p:nvSpPr>
              <p:cNvPr id="62" name="正方形/長方形 61">
                <a:extLst>
                  <a:ext uri="{FF2B5EF4-FFF2-40B4-BE49-F238E27FC236}">
                    <a16:creationId xmlns:a16="http://schemas.microsoft.com/office/drawing/2014/main" id="{3A831D0A-6A67-0642-6DC7-1E79B9792565}"/>
                  </a:ext>
                </a:extLst>
              </p:cNvPr>
              <p:cNvSpPr/>
              <p:nvPr/>
            </p:nvSpPr>
            <p:spPr>
              <a:xfrm>
                <a:off x="986769" y="2331589"/>
                <a:ext cx="2369789" cy="34472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事業設計</a:t>
                </a:r>
              </a:p>
            </p:txBody>
          </p:sp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FFF3845C-277C-6703-AD9A-6D19048A5935}"/>
                  </a:ext>
                </a:extLst>
              </p:cNvPr>
              <p:cNvSpPr/>
              <p:nvPr/>
            </p:nvSpPr>
            <p:spPr>
              <a:xfrm>
                <a:off x="3635565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収益モデル整理</a:t>
                </a:r>
              </a:p>
            </p:txBody>
          </p:sp>
          <p:sp>
            <p:nvSpPr>
              <p:cNvPr id="64" name="正方形/長方形 63">
                <a:extLst>
                  <a:ext uri="{FF2B5EF4-FFF2-40B4-BE49-F238E27FC236}">
                    <a16:creationId xmlns:a16="http://schemas.microsoft.com/office/drawing/2014/main" id="{E17BBA49-DF6A-BBCF-B564-1D42720255CD}"/>
                  </a:ext>
                </a:extLst>
              </p:cNvPr>
              <p:cNvSpPr/>
              <p:nvPr/>
            </p:nvSpPr>
            <p:spPr>
              <a:xfrm>
                <a:off x="6402851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en-US" altLang="ja-JP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KPI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設計</a:t>
                </a:r>
              </a:p>
            </p:txBody>
          </p:sp>
          <p:sp>
            <p:nvSpPr>
              <p:cNvPr id="65" name="正方形/長方形 64">
                <a:extLst>
                  <a:ext uri="{FF2B5EF4-FFF2-40B4-BE49-F238E27FC236}">
                    <a16:creationId xmlns:a16="http://schemas.microsoft.com/office/drawing/2014/main" id="{D369EE8F-8A8E-5D34-2B5D-42BA07B0F38C}"/>
                  </a:ext>
                </a:extLst>
              </p:cNvPr>
              <p:cNvSpPr/>
              <p:nvPr/>
            </p:nvSpPr>
            <p:spPr>
              <a:xfrm>
                <a:off x="9170137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事業構造再設計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cxnSp>
          <p:nvCxnSpPr>
            <p:cNvPr id="66" name="直線矢印コネクタ 65">
              <a:extLst>
                <a:ext uri="{FF2B5EF4-FFF2-40B4-BE49-F238E27FC236}">
                  <a16:creationId xmlns:a16="http://schemas.microsoft.com/office/drawing/2014/main" id="{6B1E67B8-9ED8-AF06-B0F2-8AF8DFED24CA}"/>
                </a:ext>
              </a:extLst>
            </p:cNvPr>
            <p:cNvCxnSpPr>
              <a:cxnSpLocks/>
            </p:cNvCxnSpPr>
            <p:nvPr/>
          </p:nvCxnSpPr>
          <p:spPr>
            <a:xfrm>
              <a:off x="986769" y="3658846"/>
              <a:ext cx="10785294" cy="0"/>
            </a:xfrm>
            <a:prstGeom prst="straightConnector1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1A2E7AAB-FDDF-127D-CAA3-C4CA6EE6DE74}"/>
                </a:ext>
              </a:extLst>
            </p:cNvPr>
            <p:cNvGrpSpPr/>
            <p:nvPr/>
          </p:nvGrpSpPr>
          <p:grpSpPr>
            <a:xfrm>
              <a:off x="986769" y="4787803"/>
              <a:ext cx="10790136" cy="686613"/>
              <a:chOff x="986769" y="2331589"/>
              <a:chExt cx="10790136" cy="344725"/>
            </a:xfrm>
          </p:grpSpPr>
          <p:sp>
            <p:nvSpPr>
              <p:cNvPr id="68" name="正方形/長方形 67">
                <a:extLst>
                  <a:ext uri="{FF2B5EF4-FFF2-40B4-BE49-F238E27FC236}">
                    <a16:creationId xmlns:a16="http://schemas.microsoft.com/office/drawing/2014/main" id="{2546C055-54F6-98E0-D911-9B0CCF302EC9}"/>
                  </a:ext>
                </a:extLst>
              </p:cNvPr>
              <p:cNvSpPr/>
              <p:nvPr/>
            </p:nvSpPr>
            <p:spPr>
              <a:xfrm>
                <a:off x="986769" y="2331589"/>
                <a:ext cx="2369789" cy="34472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資料化支援</a:t>
                </a:r>
              </a:p>
            </p:txBody>
          </p:sp>
          <p:sp>
            <p:nvSpPr>
              <p:cNvPr id="69" name="正方形/長方形 68">
                <a:extLst>
                  <a:ext uri="{FF2B5EF4-FFF2-40B4-BE49-F238E27FC236}">
                    <a16:creationId xmlns:a16="http://schemas.microsoft.com/office/drawing/2014/main" id="{3F254C5B-54CB-91A6-568B-1BCBA1DC0A02}"/>
                  </a:ext>
                </a:extLst>
              </p:cNvPr>
              <p:cNvSpPr/>
              <p:nvPr/>
            </p:nvSpPr>
            <p:spPr>
              <a:xfrm>
                <a:off x="3635565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事業概要資料</a:t>
                </a:r>
                <a:endParaRPr kumimoji="1"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0" name="正方形/長方形 69">
                <a:extLst>
                  <a:ext uri="{FF2B5EF4-FFF2-40B4-BE49-F238E27FC236}">
                    <a16:creationId xmlns:a16="http://schemas.microsoft.com/office/drawing/2014/main" id="{77414308-85FB-BA6E-F453-E3B324B0059A}"/>
                  </a:ext>
                </a:extLst>
              </p:cNvPr>
              <p:cNvSpPr/>
              <p:nvPr/>
            </p:nvSpPr>
            <p:spPr>
              <a:xfrm>
                <a:off x="6402851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ピッチ資料制作</a:t>
                </a:r>
              </a:p>
            </p:txBody>
          </p: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DAF787FF-FBDA-C512-779A-7384B01AAAC9}"/>
                  </a:ext>
                </a:extLst>
              </p:cNvPr>
              <p:cNvSpPr/>
              <p:nvPr/>
            </p:nvSpPr>
            <p:spPr>
              <a:xfrm>
                <a:off x="9170137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投資家資料一式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cxnSp>
          <p:nvCxnSpPr>
            <p:cNvPr id="72" name="直線矢印コネクタ 71">
              <a:extLst>
                <a:ext uri="{FF2B5EF4-FFF2-40B4-BE49-F238E27FC236}">
                  <a16:creationId xmlns:a16="http://schemas.microsoft.com/office/drawing/2014/main" id="{9C30596B-7205-6E51-7F08-746B39C0C1D8}"/>
                </a:ext>
              </a:extLst>
            </p:cNvPr>
            <p:cNvCxnSpPr>
              <a:cxnSpLocks/>
            </p:cNvCxnSpPr>
            <p:nvPr/>
          </p:nvCxnSpPr>
          <p:spPr>
            <a:xfrm>
              <a:off x="986769" y="4640355"/>
              <a:ext cx="10785294" cy="0"/>
            </a:xfrm>
            <a:prstGeom prst="straightConnector1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グループ化 72">
              <a:extLst>
                <a:ext uri="{FF2B5EF4-FFF2-40B4-BE49-F238E27FC236}">
                  <a16:creationId xmlns:a16="http://schemas.microsoft.com/office/drawing/2014/main" id="{9418BC89-3936-2735-FF85-1A793D64DBFC}"/>
                </a:ext>
              </a:extLst>
            </p:cNvPr>
            <p:cNvGrpSpPr/>
            <p:nvPr/>
          </p:nvGrpSpPr>
          <p:grpSpPr>
            <a:xfrm>
              <a:off x="986769" y="5769314"/>
              <a:ext cx="10790136" cy="686613"/>
              <a:chOff x="986769" y="2331589"/>
              <a:chExt cx="10790136" cy="344725"/>
            </a:xfrm>
          </p:grpSpPr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38878F96-34F9-43D8-195B-BF1FD909DDE2}"/>
                  </a:ext>
                </a:extLst>
              </p:cNvPr>
              <p:cNvSpPr/>
              <p:nvPr/>
            </p:nvSpPr>
            <p:spPr>
              <a:xfrm>
                <a:off x="986769" y="2331589"/>
                <a:ext cx="2369789" cy="34472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実行伴走</a:t>
                </a:r>
              </a:p>
            </p:txBody>
          </p:sp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id="{A0E1DD20-7773-1956-82AC-CA2E2A20A2C4}"/>
                  </a:ext>
                </a:extLst>
              </p:cNvPr>
              <p:cNvSpPr/>
              <p:nvPr/>
            </p:nvSpPr>
            <p:spPr>
              <a:xfrm>
                <a:off x="3635565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月</a:t>
                </a:r>
                <a:r>
                  <a:rPr kumimoji="1" lang="en-US" altLang="ja-JP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</a:t>
                </a:r>
                <a:r>
                  <a:rPr kumimoji="1" lang="ja-JP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壁打ち</a:t>
                </a:r>
              </a:p>
            </p:txBody>
          </p:sp>
          <p:sp>
            <p:nvSpPr>
              <p:cNvPr id="76" name="正方形/長方形 75">
                <a:extLst>
                  <a:ext uri="{FF2B5EF4-FFF2-40B4-BE49-F238E27FC236}">
                    <a16:creationId xmlns:a16="http://schemas.microsoft.com/office/drawing/2014/main" id="{8511C22D-3CE9-D1DD-2BB3-99E84E3F9D01}"/>
                  </a:ext>
                </a:extLst>
              </p:cNvPr>
              <p:cNvSpPr/>
              <p:nvPr/>
            </p:nvSpPr>
            <p:spPr>
              <a:xfrm>
                <a:off x="6402851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TW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週次定例伴走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id="{D9EDB657-0DE8-F333-716E-7EDA8662154D}"/>
                  </a:ext>
                </a:extLst>
              </p:cNvPr>
              <p:cNvSpPr/>
              <p:nvPr/>
            </p:nvSpPr>
            <p:spPr>
              <a:xfrm>
                <a:off x="9170137" y="2331589"/>
                <a:ext cx="2606768" cy="3447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6800" bIns="46800" rtlCol="0" anchor="ctr"/>
              <a:lstStyle/>
              <a:p>
                <a:pPr algn="ctr">
                  <a:spcBef>
                    <a:spcPts val="300"/>
                  </a:spcBef>
                </a:pPr>
                <a:r>
                  <a:rPr lang="zh-CN" altLang="en-US" sz="16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経営会議参加</a:t>
                </a:r>
                <a:endPara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cxnSp>
          <p:nvCxnSpPr>
            <p:cNvPr id="78" name="直線矢印コネクタ 77">
              <a:extLst>
                <a:ext uri="{FF2B5EF4-FFF2-40B4-BE49-F238E27FC236}">
                  <a16:creationId xmlns:a16="http://schemas.microsoft.com/office/drawing/2014/main" id="{9A7D7295-180E-ABD4-516D-88C79685D5F1}"/>
                </a:ext>
              </a:extLst>
            </p:cNvPr>
            <p:cNvCxnSpPr>
              <a:cxnSpLocks/>
            </p:cNvCxnSpPr>
            <p:nvPr/>
          </p:nvCxnSpPr>
          <p:spPr>
            <a:xfrm>
              <a:off x="986769" y="5621864"/>
              <a:ext cx="10785294" cy="0"/>
            </a:xfrm>
            <a:prstGeom prst="straightConnector1">
              <a:avLst/>
            </a:prstGeom>
            <a:ln w="952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201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196</Words>
  <Application>Microsoft Office PowerPoint</Application>
  <PresentationFormat>ワイド画面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