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75C42E12-AF9A-4980-A7C7-6ABEDAE1B1E2}" v="1" dt="2026-02-17T03:51:09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09.545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51:09.545" v="23144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7B51F-556D-0FE2-6E3C-18EDD32C1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E47398-B1D8-5F6F-B733-AA95AA816568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pattFill prst="smGrid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22CA25-4C93-8920-D6B1-3DD784ABF76A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B06E1D-C2D0-BFA8-D416-09FDCD34AB1E}"/>
              </a:ext>
            </a:extLst>
          </p:cNvPr>
          <p:cNvSpPr/>
          <p:nvPr/>
        </p:nvSpPr>
        <p:spPr>
          <a:xfrm>
            <a:off x="554182" y="1216695"/>
            <a:ext cx="11083636" cy="51525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C02CED3D-2B38-371F-1DE4-7D441A18171D}"/>
              </a:ext>
            </a:extLst>
          </p:cNvPr>
          <p:cNvGrpSpPr/>
          <p:nvPr/>
        </p:nvGrpSpPr>
        <p:grpSpPr>
          <a:xfrm>
            <a:off x="863184" y="1555304"/>
            <a:ext cx="10465633" cy="4534430"/>
            <a:chOff x="1338894" y="1670022"/>
            <a:chExt cx="9514212" cy="4534430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D3F95EC1-73C8-EA57-093E-1BC8D53D4D71}"/>
                </a:ext>
              </a:extLst>
            </p:cNvPr>
            <p:cNvGrpSpPr/>
            <p:nvPr/>
          </p:nvGrpSpPr>
          <p:grpSpPr>
            <a:xfrm>
              <a:off x="1338894" y="1670022"/>
              <a:ext cx="9514212" cy="1177518"/>
              <a:chOff x="992921" y="1614103"/>
              <a:chExt cx="9514212" cy="1295270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573ED890-8A13-2CFF-6773-F3DC1F6614D0}"/>
                  </a:ext>
                </a:extLst>
              </p:cNvPr>
              <p:cNvSpPr/>
              <p:nvPr/>
            </p:nvSpPr>
            <p:spPr>
              <a:xfrm>
                <a:off x="992921" y="1614103"/>
                <a:ext cx="1419321" cy="393022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DX</a:t>
                </a:r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診断</a:t>
                </a:r>
              </a:p>
            </p:txBody>
          </p:sp>
          <p:cxnSp>
            <p:nvCxnSpPr>
              <p:cNvPr id="6" name="直線矢印コネクタ 5">
                <a:extLst>
                  <a:ext uri="{FF2B5EF4-FFF2-40B4-BE49-F238E27FC236}">
                    <a16:creationId xmlns:a16="http://schemas.microsoft.com/office/drawing/2014/main" id="{E598B333-776D-710F-470D-445DE6EB23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6966" y="1810614"/>
                <a:ext cx="668096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D44AC560-1DA1-A35A-A57E-3336E893ED38}"/>
                  </a:ext>
                </a:extLst>
              </p:cNvPr>
              <p:cNvSpPr/>
              <p:nvPr/>
            </p:nvSpPr>
            <p:spPr>
              <a:xfrm>
                <a:off x="1652162" y="2143485"/>
                <a:ext cx="1419320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40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  <a:endParaRPr kumimoji="1" lang="ja-JP" altLang="en-US" sz="4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99188D0-3ACB-9162-27C4-3001B3537CED}"/>
                  </a:ext>
                </a:extLst>
              </p:cNvPr>
              <p:cNvSpPr/>
              <p:nvPr/>
            </p:nvSpPr>
            <p:spPr>
              <a:xfrm>
                <a:off x="3158067" y="2143485"/>
                <a:ext cx="7349066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現状業務の流れや課題を丁寧に可視化し、属人化や非効率の原因を整理します。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改善余地を明確にしたうえで、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DX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に向けた優先順位を提示します。</a:t>
                </a: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ABB36D54-02DB-BE21-AD4A-31FA704B4A1A}"/>
                </a:ext>
              </a:extLst>
            </p:cNvPr>
            <p:cNvGrpSpPr/>
            <p:nvPr/>
          </p:nvGrpSpPr>
          <p:grpSpPr>
            <a:xfrm>
              <a:off x="1338894" y="3348478"/>
              <a:ext cx="9514212" cy="1177518"/>
              <a:chOff x="992921" y="1614103"/>
              <a:chExt cx="9514212" cy="1295270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22F0D744-FD6E-AD88-0886-B03AE7FDE445}"/>
                  </a:ext>
                </a:extLst>
              </p:cNvPr>
              <p:cNvSpPr/>
              <p:nvPr/>
            </p:nvSpPr>
            <p:spPr>
              <a:xfrm>
                <a:off x="992921" y="1614103"/>
                <a:ext cx="1419321" cy="393022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DX</a:t>
                </a:r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設計</a:t>
                </a:r>
              </a:p>
            </p:txBody>
          </p:sp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CF820FAA-E327-91CC-FD73-158FF4EBB1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6966" y="1810614"/>
                <a:ext cx="668096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3458554A-7969-C907-088F-84EB73F731B8}"/>
                  </a:ext>
                </a:extLst>
              </p:cNvPr>
              <p:cNvSpPr/>
              <p:nvPr/>
            </p:nvSpPr>
            <p:spPr>
              <a:xfrm>
                <a:off x="1652162" y="2143485"/>
                <a:ext cx="1419320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4000" b="1" dirty="0">
                    <a:solidFill>
                      <a:schemeClr val="tx1"/>
                    </a:solidFill>
                    <a:latin typeface="+mn-ea"/>
                  </a:rPr>
                  <a:t>15</a:t>
                </a: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  <a:endParaRPr kumimoji="1" lang="ja-JP" altLang="en-US" sz="4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BB476CCC-B1A3-71C5-B998-BC2315C95345}"/>
                  </a:ext>
                </a:extLst>
              </p:cNvPr>
              <p:cNvSpPr/>
              <p:nvPr/>
            </p:nvSpPr>
            <p:spPr>
              <a:xfrm>
                <a:off x="3158067" y="2143485"/>
                <a:ext cx="7349066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業務課題に応じた最適なシステム構成を設計し、導入ステップや社内体制まで具体化します。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費用対効果を踏まえた現実的な実行計画を構築します。</a:t>
                </a:r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74FFDB9D-64B6-C455-D95C-7D03092D24D3}"/>
                </a:ext>
              </a:extLst>
            </p:cNvPr>
            <p:cNvGrpSpPr/>
            <p:nvPr/>
          </p:nvGrpSpPr>
          <p:grpSpPr>
            <a:xfrm>
              <a:off x="1338894" y="5026934"/>
              <a:ext cx="9514212" cy="1177518"/>
              <a:chOff x="992921" y="1614103"/>
              <a:chExt cx="9514212" cy="1295270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17F673A5-8230-69B1-9902-DB5D01C1E342}"/>
                  </a:ext>
                </a:extLst>
              </p:cNvPr>
              <p:cNvSpPr/>
              <p:nvPr/>
            </p:nvSpPr>
            <p:spPr>
              <a:xfrm>
                <a:off x="992921" y="1614103"/>
                <a:ext cx="1419321" cy="393022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DX</a:t>
                </a:r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伴走</a:t>
                </a:r>
              </a:p>
            </p:txBody>
          </p: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71BDF798-3267-D001-8EE9-38B73A1DF3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6966" y="1810614"/>
                <a:ext cx="668096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4292C407-5F4B-E3ED-42DD-3A43057343DF}"/>
                  </a:ext>
                </a:extLst>
              </p:cNvPr>
              <p:cNvSpPr/>
              <p:nvPr/>
            </p:nvSpPr>
            <p:spPr>
              <a:xfrm>
                <a:off x="1652162" y="2143485"/>
                <a:ext cx="1419320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4000" b="1" dirty="0">
                    <a:solidFill>
                      <a:schemeClr val="tx1"/>
                    </a:solidFill>
                    <a:latin typeface="+mn-ea"/>
                  </a:rPr>
                  <a:t>40</a:t>
                </a: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  <a:endParaRPr kumimoji="1" lang="ja-JP" altLang="en-US" sz="4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2424DB8D-B3A0-AD5C-D7D2-86994BE5FA0F}"/>
                  </a:ext>
                </a:extLst>
              </p:cNvPr>
              <p:cNvSpPr/>
              <p:nvPr/>
            </p:nvSpPr>
            <p:spPr>
              <a:xfrm>
                <a:off x="3158067" y="2143485"/>
                <a:ext cx="7349066" cy="76588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ツール選定から導入、運用定着まで一貫して支援します。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社内説明資料の整備や現場調整も行い、成果が出る状態まで継続的に伴走します。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5718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206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