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90A1E470-259B-4942-8F61-223D9241ACDA}" v="1" dt="2026-02-17T03:51:19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19.912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51:19.912" v="23144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26C2F-9C31-F587-4E45-816FA16A2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0DFD425-8D9A-ED9E-FFE7-6A806677E35A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99B2601-A6A9-CC18-0734-6EB9E73D211C}"/>
              </a:ext>
            </a:extLst>
          </p:cNvPr>
          <p:cNvGrpSpPr/>
          <p:nvPr/>
        </p:nvGrpSpPr>
        <p:grpSpPr>
          <a:xfrm>
            <a:off x="865525" y="1439446"/>
            <a:ext cx="10460951" cy="3979106"/>
            <a:chOff x="757382" y="1439446"/>
            <a:chExt cx="10460951" cy="3979106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F7A9EEB6-BD2D-D2B0-BF87-6019F6FF92A6}"/>
                </a:ext>
              </a:extLst>
            </p:cNvPr>
            <p:cNvGrpSpPr/>
            <p:nvPr/>
          </p:nvGrpSpPr>
          <p:grpSpPr>
            <a:xfrm>
              <a:off x="757382" y="1439446"/>
              <a:ext cx="4754418" cy="3979106"/>
              <a:chOff x="757382" y="1439446"/>
              <a:chExt cx="4754418" cy="3979106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19A356B4-442B-B342-5ED8-8ADADC434C9C}"/>
                  </a:ext>
                </a:extLst>
              </p:cNvPr>
              <p:cNvSpPr/>
              <p:nvPr/>
            </p:nvSpPr>
            <p:spPr>
              <a:xfrm>
                <a:off x="757382" y="1439446"/>
                <a:ext cx="4754418" cy="3979106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algn="ctr"/>
                <a:endParaRPr kumimoji="1" lang="ja-JP" altLang="en-US" sz="105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327BDBAB-9775-85DA-D3A2-A51D498B12A7}"/>
                  </a:ext>
                </a:extLst>
              </p:cNvPr>
              <p:cNvSpPr/>
              <p:nvPr/>
            </p:nvSpPr>
            <p:spPr>
              <a:xfrm>
                <a:off x="973492" y="2091866"/>
                <a:ext cx="4322198" cy="59146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bg1"/>
                    </a:solidFill>
                    <a:latin typeface="+mn-ea"/>
                  </a:rPr>
                  <a:t>地域構想設計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072F30DF-B703-FC53-226D-313D2D1A7B19}"/>
                  </a:ext>
                </a:extLst>
              </p:cNvPr>
              <p:cNvSpPr/>
              <p:nvPr/>
            </p:nvSpPr>
            <p:spPr>
              <a:xfrm>
                <a:off x="973492" y="2822093"/>
                <a:ext cx="4322198" cy="36725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rgbClr val="FFFF00"/>
                    </a:solidFill>
                    <a:latin typeface="+mn-ea"/>
                  </a:rPr>
                  <a:t>月額</a:t>
                </a:r>
                <a:r>
                  <a:rPr kumimoji="1" lang="en-US" altLang="ja-JP" sz="1600" b="1" dirty="0">
                    <a:solidFill>
                      <a:srgbClr val="FFFF00"/>
                    </a:solidFill>
                    <a:latin typeface="+mn-ea"/>
                  </a:rPr>
                  <a:t>20</a:t>
                </a:r>
                <a:r>
                  <a:rPr kumimoji="1" lang="ja-JP" altLang="en-US" sz="1600" b="1" dirty="0">
                    <a:solidFill>
                      <a:srgbClr val="FFFF00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3000AAB7-7B54-3618-B058-DFF26F780987}"/>
                  </a:ext>
                </a:extLst>
              </p:cNvPr>
              <p:cNvSpPr/>
              <p:nvPr/>
            </p:nvSpPr>
            <p:spPr>
              <a:xfrm>
                <a:off x="973492" y="3583081"/>
                <a:ext cx="4322198" cy="1209054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b="1" dirty="0">
                    <a:solidFill>
                      <a:schemeClr val="bg1"/>
                    </a:solidFill>
                    <a:latin typeface="+mn-ea"/>
                  </a:rPr>
                  <a:t>地域資源の棚卸しから市場性の検証、コンセプト設計までを支援します。観光、空き家活用、特産品開発などテーマに応じて事業化の方向性を整理し、行政や金融機関に説明できる構想へと具体化します。</a:t>
                </a: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486FB492-1CFE-4558-AA44-A7DA44371561}"/>
                </a:ext>
              </a:extLst>
            </p:cNvPr>
            <p:cNvGrpSpPr/>
            <p:nvPr/>
          </p:nvGrpSpPr>
          <p:grpSpPr>
            <a:xfrm>
              <a:off x="6463915" y="1439446"/>
              <a:ext cx="4754418" cy="3979106"/>
              <a:chOff x="757382" y="1439446"/>
              <a:chExt cx="4754418" cy="3979106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5168024F-9653-3FA4-0E5D-E8DB47A247A9}"/>
                  </a:ext>
                </a:extLst>
              </p:cNvPr>
              <p:cNvSpPr/>
              <p:nvPr/>
            </p:nvSpPr>
            <p:spPr>
              <a:xfrm>
                <a:off x="757382" y="1439446"/>
                <a:ext cx="4754418" cy="3979106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algn="ctr"/>
                <a:endParaRPr kumimoji="1" lang="ja-JP" altLang="en-US" sz="105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654C5F42-BE5B-0291-9427-2350B6082F5B}"/>
                  </a:ext>
                </a:extLst>
              </p:cNvPr>
              <p:cNvSpPr/>
              <p:nvPr/>
            </p:nvSpPr>
            <p:spPr>
              <a:xfrm>
                <a:off x="973492" y="2091866"/>
                <a:ext cx="4322198" cy="59146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bg1"/>
                    </a:solidFill>
                    <a:latin typeface="+mn-ea"/>
                  </a:rPr>
                  <a:t>地域実装伴走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E0BB435-B58B-9F5A-9A26-55220F4D19A8}"/>
                  </a:ext>
                </a:extLst>
              </p:cNvPr>
              <p:cNvSpPr/>
              <p:nvPr/>
            </p:nvSpPr>
            <p:spPr>
              <a:xfrm>
                <a:off x="973492" y="2822093"/>
                <a:ext cx="4322198" cy="36725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rgbClr val="FFFF00"/>
                    </a:solidFill>
                    <a:latin typeface="+mn-ea"/>
                  </a:rPr>
                  <a:t>月額</a:t>
                </a:r>
                <a:r>
                  <a:rPr kumimoji="1" lang="en-US" altLang="ja-JP" sz="1600" b="1" dirty="0">
                    <a:solidFill>
                      <a:srgbClr val="FFFF00"/>
                    </a:solidFill>
                    <a:latin typeface="+mn-ea"/>
                  </a:rPr>
                  <a:t>50</a:t>
                </a:r>
                <a:r>
                  <a:rPr kumimoji="1" lang="ja-JP" altLang="en-US" sz="1600" b="1" dirty="0">
                    <a:solidFill>
                      <a:srgbClr val="FFFF00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571A38AD-0E03-4D77-FE51-A86E38E80217}"/>
                  </a:ext>
                </a:extLst>
              </p:cNvPr>
              <p:cNvSpPr/>
              <p:nvPr/>
            </p:nvSpPr>
            <p:spPr>
              <a:xfrm>
                <a:off x="973492" y="3583081"/>
                <a:ext cx="4322198" cy="1209054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b="1" dirty="0">
                    <a:solidFill>
                      <a:schemeClr val="bg1"/>
                    </a:solidFill>
                    <a:latin typeface="+mn-ea"/>
                  </a:rPr>
                  <a:t>構想段階にとどまらず、関係者調整や事業計画策定、資金調達支援まで一貫して伴走します。地域内外のプレイヤーを巻き込みながら、継続可能な収益モデルの確立と実行体制の構築を支援します。</a:t>
                </a:r>
              </a:p>
            </p:txBody>
          </p:sp>
        </p:grpSp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EC7653E-60F2-F4B4-5505-4A31151ED7AC}"/>
              </a:ext>
            </a:extLst>
          </p:cNvPr>
          <p:cNvSpPr/>
          <p:nvPr/>
        </p:nvSpPr>
        <p:spPr>
          <a:xfrm>
            <a:off x="865525" y="423229"/>
            <a:ext cx="10460951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料金表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13EACD65-1817-4AE8-7335-18A46522A6CA}"/>
              </a:ext>
            </a:extLst>
          </p:cNvPr>
          <p:cNvSpPr/>
          <p:nvPr/>
        </p:nvSpPr>
        <p:spPr>
          <a:xfrm>
            <a:off x="865525" y="5891538"/>
            <a:ext cx="10460951" cy="4934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ご要望に応じて、オーダーメイドでご支援内容を検討することもできます。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38460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209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