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D29A88BE-7088-4E79-91C6-8B3AB06B8861}" v="1" dt="2026-02-17T03:51:39.3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1:39.333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51:39.333" v="23144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3DEF9-8428-6FF4-EB6A-62B43093E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1F5CB42-7229-9858-32DD-D20E68C26B2B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785A6EEC-7573-D312-5D22-BC4F2DA8D4B0}"/>
              </a:ext>
            </a:extLst>
          </p:cNvPr>
          <p:cNvGrpSpPr/>
          <p:nvPr/>
        </p:nvGrpSpPr>
        <p:grpSpPr>
          <a:xfrm>
            <a:off x="554181" y="939474"/>
            <a:ext cx="10841952" cy="4979052"/>
            <a:chOff x="554181" y="896831"/>
            <a:chExt cx="10841952" cy="4979052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743E3948-56A8-7255-FFA7-3BD3DEF7F451}"/>
                </a:ext>
              </a:extLst>
            </p:cNvPr>
            <p:cNvSpPr/>
            <p:nvPr/>
          </p:nvSpPr>
          <p:spPr>
            <a:xfrm>
              <a:off x="554181" y="896831"/>
              <a:ext cx="10841951" cy="745426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lnSpc>
                  <a:spcPct val="150000"/>
                </a:lnSpc>
              </a:pPr>
              <a:r>
                <a:rPr kumimoji="1" lang="en-US" altLang="ja-JP" sz="13800" b="1" dirty="0">
                  <a:solidFill>
                    <a:schemeClr val="tx1"/>
                  </a:solidFill>
                  <a:latin typeface="+mn-ea"/>
                </a:rPr>
                <a:t>PRICE</a:t>
              </a:r>
              <a:endParaRPr kumimoji="1" lang="ja-JP" altLang="en-US" sz="138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F847D41A-BCE9-D6FD-2A38-385ECF1757AA}"/>
                </a:ext>
              </a:extLst>
            </p:cNvPr>
            <p:cNvSpPr/>
            <p:nvPr/>
          </p:nvSpPr>
          <p:spPr>
            <a:xfrm>
              <a:off x="554182" y="2591110"/>
              <a:ext cx="4754418" cy="240368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6600" b="1" dirty="0">
                  <a:solidFill>
                    <a:schemeClr val="tx1"/>
                  </a:solidFill>
                  <a:latin typeface="+mn-ea"/>
                </a:rPr>
                <a:t>10</a:t>
              </a:r>
              <a:r>
                <a:rPr kumimoji="1" lang="ja-JP" altLang="en-US" sz="2000" b="1" dirty="0">
                  <a:solidFill>
                    <a:schemeClr val="tx1"/>
                  </a:solidFill>
                  <a:latin typeface="+mn-ea"/>
                </a:rPr>
                <a:t>万円</a:t>
              </a:r>
              <a:r>
                <a:rPr kumimoji="1" lang="en-US" altLang="ja-JP" sz="2000" b="1" dirty="0">
                  <a:solidFill>
                    <a:schemeClr val="tx1"/>
                  </a:solidFill>
                  <a:latin typeface="+mn-ea"/>
                </a:rPr>
                <a:t>/</a:t>
              </a:r>
              <a:r>
                <a:rPr kumimoji="1" lang="ja-JP" altLang="en-US" sz="2000" b="1" dirty="0">
                  <a:solidFill>
                    <a:schemeClr val="tx1"/>
                  </a:solidFill>
                  <a:latin typeface="+mn-ea"/>
                </a:rPr>
                <a:t>月</a:t>
              </a:r>
            </a:p>
          </p:txBody>
        </p:sp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1F08BD5F-9329-47D1-42F7-E00ECEFCE941}"/>
                </a:ext>
              </a:extLst>
            </p:cNvPr>
            <p:cNvSpPr/>
            <p:nvPr/>
          </p:nvSpPr>
          <p:spPr>
            <a:xfrm>
              <a:off x="554182" y="2082800"/>
              <a:ext cx="4754418" cy="508197"/>
            </a:xfrm>
            <a:prstGeom prst="rect">
              <a:avLst/>
            </a:prstGeom>
            <a:solidFill>
              <a:schemeClr val="accent4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b="1" dirty="0">
                  <a:solidFill>
                    <a:schemeClr val="bg1"/>
                  </a:solidFill>
                  <a:latin typeface="+mn-ea"/>
                </a:rPr>
                <a:t>基本料金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502C88A1-A1F1-01E0-1A1E-6B1256BA39E0}"/>
                </a:ext>
              </a:extLst>
            </p:cNvPr>
            <p:cNvSpPr/>
            <p:nvPr/>
          </p:nvSpPr>
          <p:spPr>
            <a:xfrm>
              <a:off x="6641715" y="2591110"/>
              <a:ext cx="4754418" cy="240368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6600" b="1" dirty="0">
                  <a:solidFill>
                    <a:schemeClr val="tx1"/>
                  </a:solidFill>
                  <a:latin typeface="+mn-ea"/>
                </a:rPr>
                <a:t>1</a:t>
              </a:r>
              <a:r>
                <a:rPr kumimoji="1" lang="ja-JP" altLang="en-US" sz="2000" b="1" dirty="0">
                  <a:solidFill>
                    <a:schemeClr val="tx1"/>
                  </a:solidFill>
                  <a:latin typeface="+mn-ea"/>
                </a:rPr>
                <a:t>万円</a:t>
              </a:r>
              <a:r>
                <a:rPr lang="en-US" altLang="ja-JP" sz="2000" b="1" dirty="0">
                  <a:solidFill>
                    <a:schemeClr val="tx1"/>
                  </a:solidFill>
                  <a:latin typeface="+mn-ea"/>
                </a:rPr>
                <a:t>/</a:t>
              </a:r>
              <a:r>
                <a:rPr lang="ja-JP" altLang="en-US" sz="2000" b="1" dirty="0">
                  <a:solidFill>
                    <a:schemeClr val="tx1"/>
                  </a:solidFill>
                  <a:latin typeface="+mn-ea"/>
                </a:rPr>
                <a:t>月</a:t>
              </a:r>
              <a:endParaRPr kumimoji="1" lang="ja-JP" altLang="en-US" sz="20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CBCFEFD9-26BF-980B-D1EE-516EA8A3DFA6}"/>
                </a:ext>
              </a:extLst>
            </p:cNvPr>
            <p:cNvSpPr/>
            <p:nvPr/>
          </p:nvSpPr>
          <p:spPr>
            <a:xfrm>
              <a:off x="6641715" y="2082800"/>
              <a:ext cx="4754418" cy="508197"/>
            </a:xfrm>
            <a:prstGeom prst="rect">
              <a:avLst/>
            </a:prstGeom>
            <a:solidFill>
              <a:schemeClr val="accent4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2000" b="1" dirty="0">
                  <a:solidFill>
                    <a:schemeClr val="bg1"/>
                  </a:solidFill>
                  <a:latin typeface="+mn-ea"/>
                </a:rPr>
                <a:t>ユーザー</a:t>
              </a:r>
              <a:r>
                <a:rPr lang="en-US" altLang="ja-JP" sz="2000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lang="ja-JP" altLang="en-US" sz="2000" b="1" dirty="0">
                  <a:solidFill>
                    <a:schemeClr val="bg1"/>
                  </a:solidFill>
                  <a:latin typeface="+mn-ea"/>
                </a:rPr>
                <a:t>名あたりの追加料金</a:t>
              </a:r>
              <a:endParaRPr kumimoji="1" lang="ja-JP" altLang="en-US" sz="20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42E9458E-EEE2-7FB5-33D2-EE8E98879FA0}"/>
                </a:ext>
              </a:extLst>
            </p:cNvPr>
            <p:cNvSpPr/>
            <p:nvPr/>
          </p:nvSpPr>
          <p:spPr>
            <a:xfrm>
              <a:off x="5406072" y="3329590"/>
              <a:ext cx="1138170" cy="926725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8800" dirty="0">
                  <a:solidFill>
                    <a:schemeClr val="tx1"/>
                  </a:solidFill>
                  <a:latin typeface="+mn-ea"/>
                </a:rPr>
                <a:t>＋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80D9886E-7295-8219-9678-D9E25AAACCEA}"/>
                </a:ext>
              </a:extLst>
            </p:cNvPr>
            <p:cNvSpPr/>
            <p:nvPr/>
          </p:nvSpPr>
          <p:spPr>
            <a:xfrm>
              <a:off x="554182" y="5130457"/>
              <a:ext cx="4754418" cy="745426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lnSpc>
                  <a:spcPct val="150000"/>
                </a:lnSpc>
              </a:pP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ユーザー数に関わらず、</a:t>
              </a:r>
              <a:endParaRPr kumimoji="1" lang="en-US" altLang="ja-JP" sz="1400" b="1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lnSpc>
                  <a:spcPct val="150000"/>
                </a:lnSpc>
              </a:pP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1</a:t>
              </a: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契約につき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10</a:t>
              </a: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万円の費用を頂戴しております。</a:t>
              </a: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216AA077-485F-2EA9-D68B-8F502C441309}"/>
                </a:ext>
              </a:extLst>
            </p:cNvPr>
            <p:cNvSpPr/>
            <p:nvPr/>
          </p:nvSpPr>
          <p:spPr>
            <a:xfrm>
              <a:off x="6641715" y="5130457"/>
              <a:ext cx="4754418" cy="745426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lnSpc>
                  <a:spcPct val="150000"/>
                </a:lnSpc>
              </a:pPr>
              <a:r>
                <a:rPr lang="ja-JP" altLang="en-US" sz="1400" b="1" dirty="0">
                  <a:solidFill>
                    <a:schemeClr val="tx1"/>
                  </a:solidFill>
                  <a:latin typeface="+mn-ea"/>
                </a:rPr>
                <a:t>基本料金に加え、</a:t>
              </a:r>
              <a:endParaRPr lang="en-US" altLang="ja-JP" sz="1400" b="1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lnSpc>
                  <a:spcPct val="150000"/>
                </a:lnSpc>
              </a:pPr>
              <a:r>
                <a:rPr lang="ja-JP" altLang="en-US" sz="1400" b="1" dirty="0">
                  <a:solidFill>
                    <a:schemeClr val="tx1"/>
                  </a:solidFill>
                  <a:latin typeface="+mn-ea"/>
                </a:rPr>
                <a:t>ユーザー</a:t>
              </a:r>
              <a:r>
                <a:rPr lang="en-US" altLang="ja-JP" sz="1400" b="1" dirty="0">
                  <a:solidFill>
                    <a:schemeClr val="tx1"/>
                  </a:solidFill>
                  <a:latin typeface="+mn-ea"/>
                </a:rPr>
                <a:t>1</a:t>
              </a:r>
              <a:r>
                <a:rPr lang="ja-JP" altLang="en-US" sz="1400" b="1" dirty="0">
                  <a:solidFill>
                    <a:schemeClr val="tx1"/>
                  </a:solidFill>
                  <a:latin typeface="+mn-ea"/>
                </a:rPr>
                <a:t>名あたりの追加料金を頂戴しております。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2571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141</Words>
  <Application>Microsoft Office PowerPoint</Application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