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A21144-6B28-458F-AF97-A5EC85D816E0}" v="655" dt="2026-02-17T03:26:32.751"/>
    <p1510:client id="{E8373B13-6505-4CA6-9A7B-D5CB574E7828}" v="1" dt="2026-02-17T03:51:49.1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1:49.114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51:49.114" v="23144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908CDC-F551-17A0-65B4-E6366B659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テキスト プレースホルダー 1">
            <a:extLst>
              <a:ext uri="{FF2B5EF4-FFF2-40B4-BE49-F238E27FC236}">
                <a16:creationId xmlns:a16="http://schemas.microsoft.com/office/drawing/2014/main" id="{CE01BA26-03E2-B4FB-466D-8E14D2C1D4E5}"/>
              </a:ext>
            </a:extLst>
          </p:cNvPr>
          <p:cNvSpPr txBox="1">
            <a:spLocks/>
          </p:cNvSpPr>
          <p:nvPr/>
        </p:nvSpPr>
        <p:spPr>
          <a:xfrm>
            <a:off x="227014" y="944563"/>
            <a:ext cx="11737974" cy="576261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t"/>
          <a:lstStyle>
            <a:lvl1pPr marL="920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>
                <a:tab pos="92075" algn="l"/>
              </a:tabLst>
              <a:defRPr kumimoji="1" lang="ja-JP" altLang="en-US" sz="2000" b="0" kern="1200" dirty="0">
                <a:solidFill>
                  <a:sysClr val="windowText" lastClr="000000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92075" algn="l"/>
              </a:tabLst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rPr>
              <a:t>5</a:t>
            </a:r>
            <a:r>
              <a:rPr kumimoji="1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rPr>
              <a:t>つの有料プランをご用意しております！</a:t>
            </a:r>
          </a:p>
        </p:txBody>
      </p:sp>
      <p:sp>
        <p:nvSpPr>
          <p:cNvPr id="73" name="テキスト プレースホルダー 4">
            <a:extLst>
              <a:ext uri="{FF2B5EF4-FFF2-40B4-BE49-F238E27FC236}">
                <a16:creationId xmlns:a16="http://schemas.microsoft.com/office/drawing/2014/main" id="{CE7B84A4-7631-076D-042B-067BB6EF6343}"/>
              </a:ext>
            </a:extLst>
          </p:cNvPr>
          <p:cNvSpPr txBox="1">
            <a:spLocks/>
          </p:cNvSpPr>
          <p:nvPr/>
        </p:nvSpPr>
        <p:spPr>
          <a:xfrm>
            <a:off x="227014" y="215412"/>
            <a:ext cx="11737974" cy="372199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</p:spPr>
        <p:txBody>
          <a:bodyPr wrap="none" lIns="0" tIns="0" rIns="0" bIns="0" rtlCol="0" anchor="ctr"/>
          <a:lstStyle>
            <a:lvl1pPr marL="920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lang="ja-JP" altLang="en-US" sz="2000" b="1" kern="1200" dirty="0">
                <a:solidFill>
                  <a:sysClr val="windowText" lastClr="000000"/>
                </a:solidFill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2075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S PGothic" panose="020B0600070205080204" pitchFamily="34" charset="-128"/>
                <a:ea typeface="MS PGothic" panose="020B0600070205080204" pitchFamily="34" charset="-128"/>
                <a:cs typeface="+mn-cs"/>
              </a:rPr>
              <a:t>有料プラン一覧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S PGothic" panose="020B0600070205080204" pitchFamily="34" charset="-128"/>
              <a:ea typeface="MS PGothic" panose="020B0600070205080204" pitchFamily="34" charset="-128"/>
              <a:cs typeface="+mn-cs"/>
            </a:endParaRPr>
          </a:p>
        </p:txBody>
      </p:sp>
      <p:cxnSp>
        <p:nvCxnSpPr>
          <p:cNvPr id="74" name="直線矢印コネクタ 73">
            <a:extLst>
              <a:ext uri="{FF2B5EF4-FFF2-40B4-BE49-F238E27FC236}">
                <a16:creationId xmlns:a16="http://schemas.microsoft.com/office/drawing/2014/main" id="{AF82D004-B54A-0FFF-25A9-71170459F5E1}"/>
              </a:ext>
            </a:extLst>
          </p:cNvPr>
          <p:cNvCxnSpPr>
            <a:cxnSpLocks/>
          </p:cNvCxnSpPr>
          <p:nvPr/>
        </p:nvCxnSpPr>
        <p:spPr>
          <a:xfrm>
            <a:off x="227012" y="4281170"/>
            <a:ext cx="11737976" cy="0"/>
          </a:xfrm>
          <a:prstGeom prst="straightConnector1">
            <a:avLst/>
          </a:prstGeom>
          <a:noFill/>
          <a:ln w="9525" cap="flat" cmpd="sng" algn="ctr">
            <a:solidFill>
              <a:sysClr val="windowText" lastClr="000000"/>
            </a:solidFill>
            <a:prstDash val="dash"/>
            <a:miter lim="800000"/>
          </a:ln>
          <a:effectLst/>
        </p:spPr>
      </p:cxn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6EDFB294-508F-F76A-52F2-D3182028A59E}"/>
              </a:ext>
            </a:extLst>
          </p:cNvPr>
          <p:cNvGrpSpPr/>
          <p:nvPr/>
        </p:nvGrpSpPr>
        <p:grpSpPr>
          <a:xfrm>
            <a:off x="1482416" y="2767988"/>
            <a:ext cx="10482572" cy="2269772"/>
            <a:chOff x="227012" y="2853858"/>
            <a:chExt cx="11737976" cy="2746425"/>
          </a:xfrm>
        </p:grpSpPr>
        <p:cxnSp>
          <p:nvCxnSpPr>
            <p:cNvPr id="76" name="直線矢印コネクタ 75">
              <a:extLst>
                <a:ext uri="{FF2B5EF4-FFF2-40B4-BE49-F238E27FC236}">
                  <a16:creationId xmlns:a16="http://schemas.microsoft.com/office/drawing/2014/main" id="{D7FB8483-DC75-400D-1212-62B67A47DCE3}"/>
                </a:ext>
              </a:extLst>
            </p:cNvPr>
            <p:cNvCxnSpPr>
              <a:cxnSpLocks/>
            </p:cNvCxnSpPr>
            <p:nvPr/>
          </p:nvCxnSpPr>
          <p:spPr>
            <a:xfrm>
              <a:off x="227012" y="2853858"/>
              <a:ext cx="11737976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miter lim="800000"/>
            </a:ln>
            <a:effectLst/>
          </p:spPr>
        </p:cxnSp>
        <p:cxnSp>
          <p:nvCxnSpPr>
            <p:cNvPr id="77" name="直線矢印コネクタ 76">
              <a:extLst>
                <a:ext uri="{FF2B5EF4-FFF2-40B4-BE49-F238E27FC236}">
                  <a16:creationId xmlns:a16="http://schemas.microsoft.com/office/drawing/2014/main" id="{27ABF972-BBB0-66D5-6692-1061E9AE5066}"/>
                </a:ext>
              </a:extLst>
            </p:cNvPr>
            <p:cNvCxnSpPr>
              <a:cxnSpLocks/>
            </p:cNvCxnSpPr>
            <p:nvPr/>
          </p:nvCxnSpPr>
          <p:spPr>
            <a:xfrm>
              <a:off x="227012" y="3769333"/>
              <a:ext cx="11737976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miter lim="800000"/>
            </a:ln>
            <a:effectLst/>
          </p:spPr>
        </p:cxnSp>
        <p:cxnSp>
          <p:nvCxnSpPr>
            <p:cNvPr id="78" name="直線矢印コネクタ 77">
              <a:extLst>
                <a:ext uri="{FF2B5EF4-FFF2-40B4-BE49-F238E27FC236}">
                  <a16:creationId xmlns:a16="http://schemas.microsoft.com/office/drawing/2014/main" id="{BF4D1E75-4484-ED06-DC63-44E763554032}"/>
                </a:ext>
              </a:extLst>
            </p:cNvPr>
            <p:cNvCxnSpPr>
              <a:cxnSpLocks/>
            </p:cNvCxnSpPr>
            <p:nvPr/>
          </p:nvCxnSpPr>
          <p:spPr>
            <a:xfrm>
              <a:off x="227012" y="5600283"/>
              <a:ext cx="11737976" cy="0"/>
            </a:xfrm>
            <a:prstGeom prst="straightConnector1">
              <a:avLst/>
            </a:prstGeom>
            <a:noFill/>
            <a:ln w="9525" cap="flat" cmpd="sng" algn="ctr">
              <a:solidFill>
                <a:sysClr val="windowText" lastClr="000000"/>
              </a:solidFill>
              <a:prstDash val="dash"/>
              <a:miter lim="800000"/>
            </a:ln>
            <a:effectLst/>
          </p:spPr>
        </p:cxnSp>
      </p:grp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78F2A62C-EE3A-BC1F-07A8-CC627ADCC94C}"/>
              </a:ext>
            </a:extLst>
          </p:cNvPr>
          <p:cNvGrpSpPr/>
          <p:nvPr/>
        </p:nvGrpSpPr>
        <p:grpSpPr>
          <a:xfrm>
            <a:off x="225378" y="1635087"/>
            <a:ext cx="1046470" cy="4055383"/>
            <a:chOff x="225377" y="1635087"/>
            <a:chExt cx="1395143" cy="4055383"/>
          </a:xfrm>
        </p:grpSpPr>
        <p:grpSp>
          <p:nvGrpSpPr>
            <p:cNvPr id="80" name="グループ化 79">
              <a:extLst>
                <a:ext uri="{FF2B5EF4-FFF2-40B4-BE49-F238E27FC236}">
                  <a16:creationId xmlns:a16="http://schemas.microsoft.com/office/drawing/2014/main" id="{B4CA57F1-3EBE-387A-ED75-DE611563E5D7}"/>
                </a:ext>
              </a:extLst>
            </p:cNvPr>
            <p:cNvGrpSpPr/>
            <p:nvPr/>
          </p:nvGrpSpPr>
          <p:grpSpPr>
            <a:xfrm>
              <a:off x="225377" y="1635087"/>
              <a:ext cx="1395143" cy="341273"/>
              <a:chOff x="227013" y="1708091"/>
              <a:chExt cx="792001" cy="412940"/>
            </a:xfrm>
          </p:grpSpPr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BE393575-4BA9-FCDE-54E3-2B68026BC5D8}"/>
                  </a:ext>
                </a:extLst>
              </p:cNvPr>
              <p:cNvSpPr/>
              <p:nvPr/>
            </p:nvSpPr>
            <p:spPr>
              <a:xfrm>
                <a:off x="227014" y="1708091"/>
                <a:ext cx="792000" cy="352541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支援分類</a:t>
                </a:r>
                <a:endPara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  <p:cxnSp>
            <p:nvCxnSpPr>
              <p:cNvPr id="84" name="直線矢印コネクタ 83">
                <a:extLst>
                  <a:ext uri="{FF2B5EF4-FFF2-40B4-BE49-F238E27FC236}">
                    <a16:creationId xmlns:a16="http://schemas.microsoft.com/office/drawing/2014/main" id="{B3E1E5A8-C919-2676-A471-AF10607F264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3" y="2121031"/>
                <a:ext cx="792000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81" name="正方形/長方形 80">
              <a:extLst>
                <a:ext uri="{FF2B5EF4-FFF2-40B4-BE49-F238E27FC236}">
                  <a16:creationId xmlns:a16="http://schemas.microsoft.com/office/drawing/2014/main" id="{31B6BA77-17A1-2CA3-74E6-264907210560}"/>
                </a:ext>
              </a:extLst>
            </p:cNvPr>
            <p:cNvSpPr/>
            <p:nvPr/>
          </p:nvSpPr>
          <p:spPr>
            <a:xfrm>
              <a:off x="225378" y="2115275"/>
              <a:ext cx="1395140" cy="2062015"/>
            </a:xfrm>
            <a:prstGeom prst="rect">
              <a:avLst/>
            </a:prstGeom>
            <a:solidFill>
              <a:srgbClr val="145D3A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集客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2" name="正方形/長方形 81">
              <a:extLst>
                <a:ext uri="{FF2B5EF4-FFF2-40B4-BE49-F238E27FC236}">
                  <a16:creationId xmlns:a16="http://schemas.microsoft.com/office/drawing/2014/main" id="{A0139278-209D-A3B8-0E81-33D39709D68F}"/>
                </a:ext>
              </a:extLst>
            </p:cNvPr>
            <p:cNvSpPr/>
            <p:nvPr/>
          </p:nvSpPr>
          <p:spPr>
            <a:xfrm>
              <a:off x="225378" y="4385047"/>
              <a:ext cx="1395140" cy="1305423"/>
            </a:xfrm>
            <a:prstGeom prst="rect">
              <a:avLst/>
            </a:prstGeom>
            <a:solidFill>
              <a:srgbClr val="145D3A">
                <a:lumMod val="20000"/>
                <a:lumOff val="8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vert="horz"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企画</a:t>
              </a: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/</a:t>
              </a:r>
              <a:b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</a:b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実行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5E2AAEDE-9992-4560-D3A3-4A25893CB227}"/>
              </a:ext>
            </a:extLst>
          </p:cNvPr>
          <p:cNvGrpSpPr/>
          <p:nvPr/>
        </p:nvGrpSpPr>
        <p:grpSpPr>
          <a:xfrm>
            <a:off x="10697392" y="1635087"/>
            <a:ext cx="1267596" cy="4055384"/>
            <a:chOff x="9501446" y="1635087"/>
            <a:chExt cx="2463539" cy="4055384"/>
          </a:xfrm>
        </p:grpSpPr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7B1807EE-D160-CF36-B84F-F7D25BB0AFBA}"/>
                </a:ext>
              </a:extLst>
            </p:cNvPr>
            <p:cNvGrpSpPr/>
            <p:nvPr/>
          </p:nvGrpSpPr>
          <p:grpSpPr>
            <a:xfrm>
              <a:off x="9501446" y="1635087"/>
              <a:ext cx="2463539" cy="341273"/>
              <a:chOff x="227013" y="1708091"/>
              <a:chExt cx="792001" cy="412940"/>
            </a:xfrm>
          </p:grpSpPr>
          <p:sp>
            <p:nvSpPr>
              <p:cNvPr id="92" name="正方形/長方形 91">
                <a:extLst>
                  <a:ext uri="{FF2B5EF4-FFF2-40B4-BE49-F238E27FC236}">
                    <a16:creationId xmlns:a16="http://schemas.microsoft.com/office/drawing/2014/main" id="{67168AFA-174E-F6C5-8715-5D8D1C23FF70}"/>
                  </a:ext>
                </a:extLst>
              </p:cNvPr>
              <p:cNvSpPr/>
              <p:nvPr/>
            </p:nvSpPr>
            <p:spPr>
              <a:xfrm>
                <a:off x="227014" y="1708091"/>
                <a:ext cx="792000" cy="352541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費用（税込）</a:t>
                </a:r>
                <a:endPara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  <p:cxnSp>
            <p:nvCxnSpPr>
              <p:cNvPr id="93" name="直線矢印コネクタ 92">
                <a:extLst>
                  <a:ext uri="{FF2B5EF4-FFF2-40B4-BE49-F238E27FC236}">
                    <a16:creationId xmlns:a16="http://schemas.microsoft.com/office/drawing/2014/main" id="{9D290385-8BA7-C0C8-D717-F691E2337C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3" y="2121031"/>
                <a:ext cx="792000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EBEAB884-933C-0FDB-B536-66CFA8683B4B}"/>
                </a:ext>
              </a:extLst>
            </p:cNvPr>
            <p:cNvSpPr/>
            <p:nvPr/>
          </p:nvSpPr>
          <p:spPr>
            <a:xfrm>
              <a:off x="9501446" y="2115275"/>
              <a:ext cx="2463539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月</a:t>
              </a: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5</a:t>
              </a: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万円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8" name="正方形/長方形 87">
              <a:extLst>
                <a:ext uri="{FF2B5EF4-FFF2-40B4-BE49-F238E27FC236}">
                  <a16:creationId xmlns:a16="http://schemas.microsoft.com/office/drawing/2014/main" id="{BE248E54-05AB-2F25-9DB2-0FE6FA42862C}"/>
                </a:ext>
              </a:extLst>
            </p:cNvPr>
            <p:cNvSpPr/>
            <p:nvPr/>
          </p:nvSpPr>
          <p:spPr>
            <a:xfrm>
              <a:off x="9501446" y="2871866"/>
              <a:ext cx="2463539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月</a:t>
              </a: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10</a:t>
              </a: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万円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89" name="正方形/長方形 88">
              <a:extLst>
                <a:ext uri="{FF2B5EF4-FFF2-40B4-BE49-F238E27FC236}">
                  <a16:creationId xmlns:a16="http://schemas.microsoft.com/office/drawing/2014/main" id="{F4F74CF9-1D59-A555-EF7E-0A61247560F3}"/>
                </a:ext>
              </a:extLst>
            </p:cNvPr>
            <p:cNvSpPr/>
            <p:nvPr/>
          </p:nvSpPr>
          <p:spPr>
            <a:xfrm>
              <a:off x="9501446" y="3628457"/>
              <a:ext cx="2463539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お見積り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2A90B4F6-FE47-5F24-A55A-9176094DFEC3}"/>
                </a:ext>
              </a:extLst>
            </p:cNvPr>
            <p:cNvSpPr/>
            <p:nvPr/>
          </p:nvSpPr>
          <p:spPr>
            <a:xfrm>
              <a:off x="9501446" y="4385047"/>
              <a:ext cx="2463539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お見積り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D58E0ACD-7FC3-BC5E-DC03-9C944FA0F501}"/>
                </a:ext>
              </a:extLst>
            </p:cNvPr>
            <p:cNvSpPr/>
            <p:nvPr/>
          </p:nvSpPr>
          <p:spPr>
            <a:xfrm>
              <a:off x="9501446" y="5141636"/>
              <a:ext cx="2463539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お見積り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</p:grp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F864575C-8A99-899C-A148-FCAFD289EFE1}"/>
              </a:ext>
            </a:extLst>
          </p:cNvPr>
          <p:cNvGrpSpPr/>
          <p:nvPr/>
        </p:nvGrpSpPr>
        <p:grpSpPr>
          <a:xfrm>
            <a:off x="1482416" y="1635087"/>
            <a:ext cx="3678850" cy="4055384"/>
            <a:chOff x="1429050" y="1635087"/>
            <a:chExt cx="3678850" cy="4055384"/>
          </a:xfrm>
        </p:grpSpPr>
        <p:grpSp>
          <p:nvGrpSpPr>
            <p:cNvPr id="95" name="グループ化 94">
              <a:extLst>
                <a:ext uri="{FF2B5EF4-FFF2-40B4-BE49-F238E27FC236}">
                  <a16:creationId xmlns:a16="http://schemas.microsoft.com/office/drawing/2014/main" id="{8016476A-A37A-5DE4-8C4C-202E54E78046}"/>
                </a:ext>
              </a:extLst>
            </p:cNvPr>
            <p:cNvGrpSpPr/>
            <p:nvPr/>
          </p:nvGrpSpPr>
          <p:grpSpPr>
            <a:xfrm>
              <a:off x="1429050" y="1635087"/>
              <a:ext cx="3678850" cy="341273"/>
              <a:chOff x="227013" y="1708091"/>
              <a:chExt cx="792001" cy="412940"/>
            </a:xfrm>
          </p:grpSpPr>
          <p:sp>
            <p:nvSpPr>
              <p:cNvPr id="106" name="正方形/長方形 105">
                <a:extLst>
                  <a:ext uri="{FF2B5EF4-FFF2-40B4-BE49-F238E27FC236}">
                    <a16:creationId xmlns:a16="http://schemas.microsoft.com/office/drawing/2014/main" id="{33F624EB-3FF8-B6C2-6138-CE90DBA07ED2}"/>
                  </a:ext>
                </a:extLst>
              </p:cNvPr>
              <p:cNvSpPr/>
              <p:nvPr/>
            </p:nvSpPr>
            <p:spPr>
              <a:xfrm>
                <a:off x="227014" y="1708091"/>
                <a:ext cx="792000" cy="352541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有料プラン</a:t>
                </a:r>
                <a:endPara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  <p:cxnSp>
            <p:nvCxnSpPr>
              <p:cNvPr id="107" name="直線矢印コネクタ 106">
                <a:extLst>
                  <a:ext uri="{FF2B5EF4-FFF2-40B4-BE49-F238E27FC236}">
                    <a16:creationId xmlns:a16="http://schemas.microsoft.com/office/drawing/2014/main" id="{313BFE88-85AD-D091-F559-7DB1967670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3" y="2121031"/>
                <a:ext cx="792000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551B9262-EB90-6B02-1837-FC78672CC1FD}"/>
                </a:ext>
              </a:extLst>
            </p:cNvPr>
            <p:cNvSpPr/>
            <p:nvPr/>
          </p:nvSpPr>
          <p:spPr>
            <a:xfrm>
              <a:off x="1429050" y="2115275"/>
              <a:ext cx="3678850" cy="548835"/>
            </a:xfrm>
            <a:prstGeom prst="rect">
              <a:avLst/>
            </a:prstGeom>
            <a:noFill/>
            <a:ln w="12700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449263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45D3A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広告掲載プラン（ライト）</a:t>
              </a:r>
              <a:endPara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145D3A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7" name="楕円 96">
              <a:extLst>
                <a:ext uri="{FF2B5EF4-FFF2-40B4-BE49-F238E27FC236}">
                  <a16:creationId xmlns:a16="http://schemas.microsoft.com/office/drawing/2014/main" id="{7D031D90-05AF-36C7-FCD6-A7725CCB2DDE}"/>
                </a:ext>
              </a:extLst>
            </p:cNvPr>
            <p:cNvSpPr/>
            <p:nvPr/>
          </p:nvSpPr>
          <p:spPr>
            <a:xfrm>
              <a:off x="1554909" y="2254455"/>
              <a:ext cx="270474" cy="270474"/>
            </a:xfrm>
            <a:prstGeom prst="ellipse">
              <a:avLst/>
            </a:prstGeom>
            <a:solidFill>
              <a:srgbClr val="145D3A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1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98" name="正方形/長方形 97">
              <a:extLst>
                <a:ext uri="{FF2B5EF4-FFF2-40B4-BE49-F238E27FC236}">
                  <a16:creationId xmlns:a16="http://schemas.microsoft.com/office/drawing/2014/main" id="{D0AF7187-C50E-D687-57BD-A6249DB363A5}"/>
                </a:ext>
              </a:extLst>
            </p:cNvPr>
            <p:cNvSpPr/>
            <p:nvPr/>
          </p:nvSpPr>
          <p:spPr>
            <a:xfrm>
              <a:off x="1429050" y="2871866"/>
              <a:ext cx="3678850" cy="548835"/>
            </a:xfrm>
            <a:prstGeom prst="rect">
              <a:avLst/>
            </a:prstGeom>
            <a:noFill/>
            <a:ln w="12700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449263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45D3A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広告掲載プラン（プレミアム）</a:t>
              </a:r>
              <a:endPara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145D3A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99" name="楕円 98">
              <a:extLst>
                <a:ext uri="{FF2B5EF4-FFF2-40B4-BE49-F238E27FC236}">
                  <a16:creationId xmlns:a16="http://schemas.microsoft.com/office/drawing/2014/main" id="{25F225AF-DD08-2BFA-9908-E1FF5EBAD1EA}"/>
                </a:ext>
              </a:extLst>
            </p:cNvPr>
            <p:cNvSpPr/>
            <p:nvPr/>
          </p:nvSpPr>
          <p:spPr>
            <a:xfrm>
              <a:off x="1554909" y="3011046"/>
              <a:ext cx="270474" cy="270474"/>
            </a:xfrm>
            <a:prstGeom prst="ellipse">
              <a:avLst/>
            </a:prstGeom>
            <a:solidFill>
              <a:srgbClr val="145D3A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2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8FB317AD-D6E0-E9EA-4094-8165A996DAE6}"/>
                </a:ext>
              </a:extLst>
            </p:cNvPr>
            <p:cNvSpPr/>
            <p:nvPr/>
          </p:nvSpPr>
          <p:spPr>
            <a:xfrm>
              <a:off x="1429050" y="3628457"/>
              <a:ext cx="3678850" cy="548835"/>
            </a:xfrm>
            <a:prstGeom prst="rect">
              <a:avLst/>
            </a:prstGeom>
            <a:noFill/>
            <a:ln w="12700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449263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45D3A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直接集客プラン</a:t>
              </a:r>
              <a:endPara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145D3A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01" name="楕円 100">
              <a:extLst>
                <a:ext uri="{FF2B5EF4-FFF2-40B4-BE49-F238E27FC236}">
                  <a16:creationId xmlns:a16="http://schemas.microsoft.com/office/drawing/2014/main" id="{512A6998-2647-F492-E6B4-523FCAC3C206}"/>
                </a:ext>
              </a:extLst>
            </p:cNvPr>
            <p:cNvSpPr/>
            <p:nvPr/>
          </p:nvSpPr>
          <p:spPr>
            <a:xfrm>
              <a:off x="1554909" y="3767637"/>
              <a:ext cx="270474" cy="270474"/>
            </a:xfrm>
            <a:prstGeom prst="ellipse">
              <a:avLst/>
            </a:prstGeom>
            <a:solidFill>
              <a:srgbClr val="145D3A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3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A4942609-192F-C2CF-7CCC-4164FD90126A}"/>
                </a:ext>
              </a:extLst>
            </p:cNvPr>
            <p:cNvSpPr/>
            <p:nvPr/>
          </p:nvSpPr>
          <p:spPr>
            <a:xfrm>
              <a:off x="1429050" y="4385047"/>
              <a:ext cx="3678850" cy="548835"/>
            </a:xfrm>
            <a:prstGeom prst="rect">
              <a:avLst/>
            </a:prstGeom>
            <a:noFill/>
            <a:ln w="12700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449263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45D3A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コンテスト開催支援プラン</a:t>
              </a:r>
              <a:endPara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145D3A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03" name="楕円 102">
              <a:extLst>
                <a:ext uri="{FF2B5EF4-FFF2-40B4-BE49-F238E27FC236}">
                  <a16:creationId xmlns:a16="http://schemas.microsoft.com/office/drawing/2014/main" id="{6CAB7842-4D57-B3B7-D83B-893AE1AEC2E7}"/>
                </a:ext>
              </a:extLst>
            </p:cNvPr>
            <p:cNvSpPr/>
            <p:nvPr/>
          </p:nvSpPr>
          <p:spPr>
            <a:xfrm>
              <a:off x="1554909" y="4524227"/>
              <a:ext cx="270474" cy="270474"/>
            </a:xfrm>
            <a:prstGeom prst="ellipse">
              <a:avLst/>
            </a:prstGeom>
            <a:solidFill>
              <a:srgbClr val="145D3A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4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  <p:sp>
          <p:nvSpPr>
            <p:cNvPr id="104" name="正方形/長方形 103">
              <a:extLst>
                <a:ext uri="{FF2B5EF4-FFF2-40B4-BE49-F238E27FC236}">
                  <a16:creationId xmlns:a16="http://schemas.microsoft.com/office/drawing/2014/main" id="{4E710694-E985-BB33-596E-3D4E9EF47DA6}"/>
                </a:ext>
              </a:extLst>
            </p:cNvPr>
            <p:cNvSpPr/>
            <p:nvPr/>
          </p:nvSpPr>
          <p:spPr>
            <a:xfrm>
              <a:off x="1429050" y="5141636"/>
              <a:ext cx="3678850" cy="548835"/>
            </a:xfrm>
            <a:prstGeom prst="rect">
              <a:avLst/>
            </a:prstGeom>
            <a:noFill/>
            <a:ln w="12700" cap="flat" cmpd="sng" algn="ctr">
              <a:solidFill>
                <a:srgbClr val="145D3A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449263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145D3A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アドバイザープラン</a:t>
              </a:r>
              <a:endParaRPr kumimoji="0" lang="en-US" altLang="ja-JP" sz="1800" b="1" i="0" u="none" strike="noStrike" kern="0" cap="none" spc="0" normalizeH="0" baseline="0" noProof="0" dirty="0">
                <a:ln>
                  <a:noFill/>
                </a:ln>
                <a:solidFill>
                  <a:srgbClr val="145D3A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05" name="楕円 104">
              <a:extLst>
                <a:ext uri="{FF2B5EF4-FFF2-40B4-BE49-F238E27FC236}">
                  <a16:creationId xmlns:a16="http://schemas.microsoft.com/office/drawing/2014/main" id="{470BC9B0-4010-2686-B51B-BE13311BC1CC}"/>
                </a:ext>
              </a:extLst>
            </p:cNvPr>
            <p:cNvSpPr/>
            <p:nvPr/>
          </p:nvSpPr>
          <p:spPr>
            <a:xfrm>
              <a:off x="1554909" y="5280816"/>
              <a:ext cx="270474" cy="270474"/>
            </a:xfrm>
            <a:prstGeom prst="ellipse">
              <a:avLst/>
            </a:prstGeom>
            <a:solidFill>
              <a:srgbClr val="145D3A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5</a:t>
              </a:r>
              <a:endPara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BD701014-5591-5C63-80A6-6AC041C2621C}"/>
              </a:ext>
            </a:extLst>
          </p:cNvPr>
          <p:cNvGrpSpPr/>
          <p:nvPr/>
        </p:nvGrpSpPr>
        <p:grpSpPr>
          <a:xfrm>
            <a:off x="5371834" y="1635087"/>
            <a:ext cx="5114991" cy="4055384"/>
            <a:chOff x="5647954" y="1635087"/>
            <a:chExt cx="3679200" cy="4055384"/>
          </a:xfrm>
        </p:grpSpPr>
        <p:grpSp>
          <p:nvGrpSpPr>
            <p:cNvPr id="109" name="グループ化 108">
              <a:extLst>
                <a:ext uri="{FF2B5EF4-FFF2-40B4-BE49-F238E27FC236}">
                  <a16:creationId xmlns:a16="http://schemas.microsoft.com/office/drawing/2014/main" id="{85CC63EF-7158-FD02-99D6-6E39EA4C7BC4}"/>
                </a:ext>
              </a:extLst>
            </p:cNvPr>
            <p:cNvGrpSpPr/>
            <p:nvPr/>
          </p:nvGrpSpPr>
          <p:grpSpPr>
            <a:xfrm>
              <a:off x="5647954" y="1635087"/>
              <a:ext cx="3679200" cy="341273"/>
              <a:chOff x="227013" y="1708091"/>
              <a:chExt cx="792001" cy="412940"/>
            </a:xfrm>
          </p:grpSpPr>
          <p:sp>
            <p:nvSpPr>
              <p:cNvPr id="115" name="正方形/長方形 114">
                <a:extLst>
                  <a:ext uri="{FF2B5EF4-FFF2-40B4-BE49-F238E27FC236}">
                    <a16:creationId xmlns:a16="http://schemas.microsoft.com/office/drawing/2014/main" id="{74615C92-71EA-CF0A-53EA-96CE7CDECCCB}"/>
                  </a:ext>
                </a:extLst>
              </p:cNvPr>
              <p:cNvSpPr/>
              <p:nvPr/>
            </p:nvSpPr>
            <p:spPr>
              <a:xfrm>
                <a:off x="227014" y="1708091"/>
                <a:ext cx="792000" cy="352541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ja-JP" alt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rPr>
                  <a:t>内容</a:t>
                </a:r>
                <a:endPara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endParaRPr>
              </a:p>
            </p:txBody>
          </p:sp>
          <p:cxnSp>
            <p:nvCxnSpPr>
              <p:cNvPr id="116" name="直線矢印コネクタ 115">
                <a:extLst>
                  <a:ext uri="{FF2B5EF4-FFF2-40B4-BE49-F238E27FC236}">
                    <a16:creationId xmlns:a16="http://schemas.microsoft.com/office/drawing/2014/main" id="{13DA1450-3445-EC9E-E9A9-F4D9B98290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7013" y="2121031"/>
                <a:ext cx="792000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ysClr val="windowText" lastClr="000000"/>
                </a:solidFill>
                <a:prstDash val="solid"/>
                <a:miter lim="800000"/>
              </a:ln>
              <a:effectLst/>
            </p:spPr>
          </p:cxnSp>
        </p:grpSp>
        <p:sp>
          <p:nvSpPr>
            <p:cNvPr id="110" name="正方形/長方形 109">
              <a:extLst>
                <a:ext uri="{FF2B5EF4-FFF2-40B4-BE49-F238E27FC236}">
                  <a16:creationId xmlns:a16="http://schemas.microsoft.com/office/drawing/2014/main" id="{D6131204-F6F0-F2EA-8012-EDB67E0BCA1D}"/>
                </a:ext>
              </a:extLst>
            </p:cNvPr>
            <p:cNvSpPr/>
            <p:nvPr/>
          </p:nvSpPr>
          <p:spPr>
            <a:xfrm>
              <a:off x="5647954" y="2115275"/>
              <a:ext cx="3679200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トップページの</a:t>
              </a: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2</a:t>
              </a: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箇所、</a:t>
              </a:r>
              <a:b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</a:b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すべてのコンテストページの右側に広告を掲載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1" name="正方形/長方形 110">
              <a:extLst>
                <a:ext uri="{FF2B5EF4-FFF2-40B4-BE49-F238E27FC236}">
                  <a16:creationId xmlns:a16="http://schemas.microsoft.com/office/drawing/2014/main" id="{4B83DD78-9AE7-B51B-5B5E-3DF4981A0522}"/>
                </a:ext>
              </a:extLst>
            </p:cNvPr>
            <p:cNvSpPr/>
            <p:nvPr/>
          </p:nvSpPr>
          <p:spPr>
            <a:xfrm>
              <a:off x="5647954" y="2871866"/>
              <a:ext cx="3679200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ライトプランの掲載箇所に加え、</a:t>
              </a:r>
              <a:b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</a:b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人気記事</a:t>
              </a: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2</a:t>
              </a: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～</a:t>
              </a:r>
              <a: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3</a:t>
              </a: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つの上部にも広告を掲載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273741D9-5DFC-D75B-7022-00BB306A909E}"/>
                </a:ext>
              </a:extLst>
            </p:cNvPr>
            <p:cNvSpPr/>
            <p:nvPr/>
          </p:nvSpPr>
          <p:spPr>
            <a:xfrm>
              <a:off x="5647954" y="3628457"/>
              <a:ext cx="3679200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コンテストの条件に合致する参加対象をリスティングし、</a:t>
              </a:r>
              <a:b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</a:b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メールにて直接コンテスト参加を依頼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3" name="正方形/長方形 112">
              <a:extLst>
                <a:ext uri="{FF2B5EF4-FFF2-40B4-BE49-F238E27FC236}">
                  <a16:creationId xmlns:a16="http://schemas.microsoft.com/office/drawing/2014/main" id="{FA9208B2-F471-0CBE-7DBC-74E49F5AF962}"/>
                </a:ext>
              </a:extLst>
            </p:cNvPr>
            <p:cNvSpPr/>
            <p:nvPr/>
          </p:nvSpPr>
          <p:spPr>
            <a:xfrm>
              <a:off x="5647954" y="4385047"/>
              <a:ext cx="3679200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ゼロからのコンテスト企画・実行、企画支援のみなど、</a:t>
              </a:r>
              <a:b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</a:b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ニーズに応じた方法で開催を支援</a:t>
              </a:r>
              <a:endParaRPr kumimoji="0" lang="en-US" altLang="ja-JP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endParaRPr>
            </a:p>
          </p:txBody>
        </p:sp>
        <p:sp>
          <p:nvSpPr>
            <p:cNvPr id="114" name="正方形/長方形 113">
              <a:extLst>
                <a:ext uri="{FF2B5EF4-FFF2-40B4-BE49-F238E27FC236}">
                  <a16:creationId xmlns:a16="http://schemas.microsoft.com/office/drawing/2014/main" id="{E639810F-AE0E-4E49-078E-DF2E1F40D085}"/>
                </a:ext>
              </a:extLst>
            </p:cNvPr>
            <p:cNvSpPr/>
            <p:nvPr/>
          </p:nvSpPr>
          <p:spPr>
            <a:xfrm>
              <a:off x="5647954" y="5141636"/>
              <a:ext cx="3679200" cy="548835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>
                  <a:srgbClr val="145D3A"/>
                </a:buClr>
                <a:buSzTx/>
                <a:buFontTx/>
                <a:buNone/>
                <a:tabLst/>
                <a:defRPr/>
              </a:pP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定期的にメールや定例会議でコミュニケーションを取り、</a:t>
              </a:r>
              <a:br>
                <a:rPr kumimoji="0" lang="en-US" altLang="ja-JP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</a:br>
              <a:r>
                <a:rPr kumimoji="0" lang="ja-JP" alt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ＭＳ Ｐゴシック" panose="020B0600070205080204" pitchFamily="50" charset="-128"/>
                  <a:ea typeface="ＭＳ Ｐゴシック" panose="020B0600070205080204" pitchFamily="50" charset="-128"/>
                  <a:cs typeface="+mn-cs"/>
                </a:rPr>
                <a:t>コンテスト成功に向けてアドバイス</a:t>
              </a:r>
            </a:p>
          </p:txBody>
        </p:sp>
      </p:grp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92147505-8F2C-E79A-0D85-42E84FD82629}"/>
              </a:ext>
            </a:extLst>
          </p:cNvPr>
          <p:cNvSpPr/>
          <p:nvPr/>
        </p:nvSpPr>
        <p:spPr>
          <a:xfrm>
            <a:off x="234862" y="5976854"/>
            <a:ext cx="11730120" cy="405264"/>
          </a:xfrm>
          <a:prstGeom prst="rect">
            <a:avLst/>
          </a:prstGeom>
          <a:solidFill>
            <a:srgbClr val="145D3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vert="horz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rgbClr val="145D3A"/>
              </a:buClr>
              <a:buSzTx/>
              <a:buFontTx/>
              <a:buNone/>
              <a:tabLst/>
              <a:defRPr/>
            </a:pPr>
            <a:r>
              <a:rPr kumimoji="0" lang="ja-JP" alt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上記の他にも、ご要望に応じて個別の支援内容をご提案させていただきますので、まずはお気軽にご相談ください！</a:t>
            </a:r>
            <a:endParaRPr kumimoji="0" lang="en-US" altLang="ja-JP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4673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271</Words>
  <Application>Microsoft Office PowerPoint</Application>
  <PresentationFormat>ワイド画面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MS PGothic</vt:lpstr>
      <vt:lpstr>MS PGothic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