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7:17.031" v="2301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12:27:14.535" v="23017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17.031" v="23018" actId="47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0T12:27:17.031" v="23018" actId="4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14.535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mod ord">
        <pc:chgData name="松浦英宗" userId="9b03fd3a-662f-49ff-9af1-1b93cf7aab22" providerId="ADAL" clId="{56E9DFAE-DDAD-4FCA-8AED-56B2D15DB479}" dt="2026-02-20T12:08:08.034" v="23003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0T12:27:17.031" v="23018" actId="47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7:17.031" v="23018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20T12:27:17.031" v="23018" actId="4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0T12:27:17.031" v="23018" actId="47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del mod ord">
        <pc:chgData name="松浦英宗" userId="9b03fd3a-662f-49ff-9af1-1b93cf7aab22" providerId="ADAL" clId="{56E9DFAE-DDAD-4FCA-8AED-56B2D15DB479}" dt="2026-02-20T12:27:17.031" v="23018" actId="47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C8B33-F825-5A75-5C00-994107C6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8E98B4B-D255-A45E-CFA7-6237AB42475A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92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8196734-7E45-C83C-BF39-8290E354E3FE}"/>
              </a:ext>
            </a:extLst>
          </p:cNvPr>
          <p:cNvSpPr/>
          <p:nvPr/>
        </p:nvSpPr>
        <p:spPr>
          <a:xfrm>
            <a:off x="487853" y="286420"/>
            <a:ext cx="11216295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沿革</a:t>
            </a: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8AE61CCD-BF62-EBAB-0219-C81DA627FF29}"/>
              </a:ext>
            </a:extLst>
          </p:cNvPr>
          <p:cNvCxnSpPr>
            <a:cxnSpLocks/>
          </p:cNvCxnSpPr>
          <p:nvPr/>
        </p:nvCxnSpPr>
        <p:spPr>
          <a:xfrm flipV="1">
            <a:off x="0" y="2381123"/>
            <a:ext cx="12192000" cy="2837991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13004B30-490F-DB4B-C8DB-2FCE43DD1A72}"/>
              </a:ext>
            </a:extLst>
          </p:cNvPr>
          <p:cNvGrpSpPr/>
          <p:nvPr/>
        </p:nvGrpSpPr>
        <p:grpSpPr>
          <a:xfrm>
            <a:off x="257073" y="2760203"/>
            <a:ext cx="11665508" cy="3428932"/>
            <a:chOff x="275303" y="2760203"/>
            <a:chExt cx="11665508" cy="3428932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CB024364-8D5D-51E5-7AE6-947E36AE2C60}"/>
                </a:ext>
              </a:extLst>
            </p:cNvPr>
            <p:cNvGrpSpPr/>
            <p:nvPr/>
          </p:nvGrpSpPr>
          <p:grpSpPr>
            <a:xfrm>
              <a:off x="275303" y="5083111"/>
              <a:ext cx="1718659" cy="1106024"/>
              <a:chOff x="2098203" y="3432111"/>
              <a:chExt cx="2287535" cy="1106024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C42A9EBF-9BB7-F964-AB39-006806DFC499}"/>
                  </a:ext>
                </a:extLst>
              </p:cNvPr>
              <p:cNvSpPr/>
              <p:nvPr/>
            </p:nvSpPr>
            <p:spPr>
              <a:xfrm>
                <a:off x="2494454" y="3571859"/>
                <a:ext cx="189128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2000" b="1" dirty="0">
                    <a:solidFill>
                      <a:schemeClr val="bg1"/>
                    </a:solidFill>
                    <a:latin typeface="+mn-ea"/>
                  </a:rPr>
                  <a:t>2015</a:t>
                </a:r>
                <a:endParaRPr kumimoji="1" lang="ja-JP" altLang="en-US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36AADACA-9933-E106-B835-FDF4B24F5102}"/>
                  </a:ext>
                </a:extLst>
              </p:cNvPr>
              <p:cNvSpPr/>
              <p:nvPr/>
            </p:nvSpPr>
            <p:spPr>
              <a:xfrm>
                <a:off x="2098203" y="3432111"/>
                <a:ext cx="189332" cy="142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B42BEAC5-D57A-8D26-994F-2654EE92B7D5}"/>
                  </a:ext>
                </a:extLst>
              </p:cNvPr>
              <p:cNvSpPr/>
              <p:nvPr/>
            </p:nvSpPr>
            <p:spPr>
              <a:xfrm>
                <a:off x="2494454" y="4035257"/>
                <a:ext cx="1891284" cy="5028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創業と研究開始</a:t>
                </a: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68855FBF-A100-516C-7DB4-553CA37EA3EF}"/>
                </a:ext>
              </a:extLst>
            </p:cNvPr>
            <p:cNvGrpSpPr/>
            <p:nvPr/>
          </p:nvGrpSpPr>
          <p:grpSpPr>
            <a:xfrm>
              <a:off x="2264673" y="4618531"/>
              <a:ext cx="1718659" cy="1106024"/>
              <a:chOff x="2098203" y="3432111"/>
              <a:chExt cx="2287535" cy="1106024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F0E0D338-4B7C-2DCD-FEE9-3ED0CC52CA3B}"/>
                  </a:ext>
                </a:extLst>
              </p:cNvPr>
              <p:cNvSpPr/>
              <p:nvPr/>
            </p:nvSpPr>
            <p:spPr>
              <a:xfrm>
                <a:off x="2494454" y="3571859"/>
                <a:ext cx="189128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2000" b="1" dirty="0">
                    <a:solidFill>
                      <a:schemeClr val="bg1"/>
                    </a:solidFill>
                    <a:latin typeface="+mn-ea"/>
                  </a:rPr>
                  <a:t>2016</a:t>
                </a:r>
                <a:endParaRPr kumimoji="1" lang="ja-JP" altLang="en-US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C915B16D-0BE2-BCB5-7700-40082304C3D4}"/>
                  </a:ext>
                </a:extLst>
              </p:cNvPr>
              <p:cNvSpPr/>
              <p:nvPr/>
            </p:nvSpPr>
            <p:spPr>
              <a:xfrm>
                <a:off x="2098203" y="3432111"/>
                <a:ext cx="189332" cy="142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B31CB459-684F-36A2-16BA-54E2E29D24E1}"/>
                  </a:ext>
                </a:extLst>
              </p:cNvPr>
              <p:cNvSpPr/>
              <p:nvPr/>
            </p:nvSpPr>
            <p:spPr>
              <a:xfrm>
                <a:off x="2494454" y="4035257"/>
                <a:ext cx="1891284" cy="5028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試作機開発完了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512E4104-BCA1-0C9C-D043-076669285CD4}"/>
                </a:ext>
              </a:extLst>
            </p:cNvPr>
            <p:cNvGrpSpPr/>
            <p:nvPr/>
          </p:nvGrpSpPr>
          <p:grpSpPr>
            <a:xfrm>
              <a:off x="4254043" y="4153949"/>
              <a:ext cx="1718659" cy="1106024"/>
              <a:chOff x="2098203" y="3432111"/>
              <a:chExt cx="2287535" cy="1106024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B4C2AA95-5467-A347-1597-21CC6F8F3880}"/>
                  </a:ext>
                </a:extLst>
              </p:cNvPr>
              <p:cNvSpPr/>
              <p:nvPr/>
            </p:nvSpPr>
            <p:spPr>
              <a:xfrm>
                <a:off x="2494454" y="3571859"/>
                <a:ext cx="189128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2000" b="1" dirty="0">
                    <a:solidFill>
                      <a:schemeClr val="bg1"/>
                    </a:solidFill>
                    <a:latin typeface="+mn-ea"/>
                  </a:rPr>
                  <a:t>2018</a:t>
                </a:r>
                <a:endParaRPr kumimoji="1" lang="ja-JP" altLang="en-US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A9E2C2C6-1237-B942-12A9-939DD392986B}"/>
                  </a:ext>
                </a:extLst>
              </p:cNvPr>
              <p:cNvSpPr/>
              <p:nvPr/>
            </p:nvSpPr>
            <p:spPr>
              <a:xfrm>
                <a:off x="2098203" y="3432111"/>
                <a:ext cx="189332" cy="142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11E24D88-F5CC-ADBD-F4DD-A8A5CBC674F0}"/>
                  </a:ext>
                </a:extLst>
              </p:cNvPr>
              <p:cNvSpPr/>
              <p:nvPr/>
            </p:nvSpPr>
            <p:spPr>
              <a:xfrm>
                <a:off x="2494454" y="4035257"/>
                <a:ext cx="1891284" cy="5028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医療機関導入開始</a:t>
                </a:r>
              </a:p>
            </p:txBody>
          </p: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C9A636F9-A276-5EF5-11D5-5C9431B7C8E7}"/>
                </a:ext>
              </a:extLst>
            </p:cNvPr>
            <p:cNvGrpSpPr/>
            <p:nvPr/>
          </p:nvGrpSpPr>
          <p:grpSpPr>
            <a:xfrm>
              <a:off x="6243413" y="3689367"/>
              <a:ext cx="1718659" cy="1106024"/>
              <a:chOff x="2098203" y="3432111"/>
              <a:chExt cx="2287535" cy="1106024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26AD19F9-5A4D-336A-55AB-2C7A7E53F7A5}"/>
                  </a:ext>
                </a:extLst>
              </p:cNvPr>
              <p:cNvSpPr/>
              <p:nvPr/>
            </p:nvSpPr>
            <p:spPr>
              <a:xfrm>
                <a:off x="2494454" y="3571859"/>
                <a:ext cx="189128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2000" b="1" dirty="0">
                    <a:solidFill>
                      <a:schemeClr val="bg1"/>
                    </a:solidFill>
                    <a:latin typeface="+mn-ea"/>
                  </a:rPr>
                  <a:t>2020</a:t>
                </a:r>
                <a:endParaRPr kumimoji="1" lang="ja-JP" altLang="en-US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7CF33914-36F0-C005-B2AC-5A3BF8ABC1A4}"/>
                  </a:ext>
                </a:extLst>
              </p:cNvPr>
              <p:cNvSpPr/>
              <p:nvPr/>
            </p:nvSpPr>
            <p:spPr>
              <a:xfrm>
                <a:off x="2098203" y="3432111"/>
                <a:ext cx="189332" cy="142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C5E84A03-832F-BA0B-CEC1-CFB048845381}"/>
                  </a:ext>
                </a:extLst>
              </p:cNvPr>
              <p:cNvSpPr/>
              <p:nvPr/>
            </p:nvSpPr>
            <p:spPr>
              <a:xfrm>
                <a:off x="2494454" y="4035257"/>
                <a:ext cx="1891284" cy="5028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量産体制を確立</a:t>
                </a:r>
              </a:p>
            </p:txBody>
          </p:sp>
        </p:grp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52093C73-B72E-6805-3E74-F7392295EC89}"/>
                </a:ext>
              </a:extLst>
            </p:cNvPr>
            <p:cNvGrpSpPr/>
            <p:nvPr/>
          </p:nvGrpSpPr>
          <p:grpSpPr>
            <a:xfrm>
              <a:off x="8232783" y="3224785"/>
              <a:ext cx="1718659" cy="1106024"/>
              <a:chOff x="2098203" y="3432111"/>
              <a:chExt cx="2287535" cy="1106024"/>
            </a:xfrm>
          </p:grpSpPr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0CF00C26-9874-CC79-B847-8A66BFC01206}"/>
                  </a:ext>
                </a:extLst>
              </p:cNvPr>
              <p:cNvSpPr/>
              <p:nvPr/>
            </p:nvSpPr>
            <p:spPr>
              <a:xfrm>
                <a:off x="2494454" y="3571859"/>
                <a:ext cx="189128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2000" b="1" dirty="0">
                    <a:solidFill>
                      <a:schemeClr val="bg1"/>
                    </a:solidFill>
                    <a:latin typeface="+mn-ea"/>
                  </a:rPr>
                  <a:t>2022</a:t>
                </a:r>
                <a:endParaRPr kumimoji="1" lang="ja-JP" altLang="en-US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5" name="楕円 24">
                <a:extLst>
                  <a:ext uri="{FF2B5EF4-FFF2-40B4-BE49-F238E27FC236}">
                    <a16:creationId xmlns:a16="http://schemas.microsoft.com/office/drawing/2014/main" id="{143317A5-A0BF-BA26-BB7A-794A1E953716}"/>
                  </a:ext>
                </a:extLst>
              </p:cNvPr>
              <p:cNvSpPr/>
              <p:nvPr/>
            </p:nvSpPr>
            <p:spPr>
              <a:xfrm>
                <a:off x="2098203" y="3432111"/>
                <a:ext cx="189332" cy="142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8FD5CB96-96A3-7EE7-B74D-A976DA4B5DCD}"/>
                  </a:ext>
                </a:extLst>
              </p:cNvPr>
              <p:cNvSpPr/>
              <p:nvPr/>
            </p:nvSpPr>
            <p:spPr>
              <a:xfrm>
                <a:off x="2494454" y="4035257"/>
                <a:ext cx="1891284" cy="5028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海外市場へ展開</a:t>
                </a:r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09D613E7-C53D-E821-ADA7-F8C3C6F35A9D}"/>
                </a:ext>
              </a:extLst>
            </p:cNvPr>
            <p:cNvGrpSpPr/>
            <p:nvPr/>
          </p:nvGrpSpPr>
          <p:grpSpPr>
            <a:xfrm>
              <a:off x="10222152" y="2760203"/>
              <a:ext cx="1718659" cy="1106024"/>
              <a:chOff x="2098203" y="3432111"/>
              <a:chExt cx="2287535" cy="1106024"/>
            </a:xfrm>
          </p:grpSpPr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2199B7DB-D66A-E60A-AE76-5D37D1961A2C}"/>
                  </a:ext>
                </a:extLst>
              </p:cNvPr>
              <p:cNvSpPr/>
              <p:nvPr/>
            </p:nvSpPr>
            <p:spPr>
              <a:xfrm>
                <a:off x="2494454" y="3571859"/>
                <a:ext cx="189128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2000" b="1" dirty="0">
                    <a:solidFill>
                      <a:schemeClr val="bg1"/>
                    </a:solidFill>
                    <a:latin typeface="+mn-ea"/>
                  </a:rPr>
                  <a:t>2024</a:t>
                </a:r>
                <a:endParaRPr kumimoji="1" lang="ja-JP" altLang="en-US" sz="20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9" name="楕円 28">
                <a:extLst>
                  <a:ext uri="{FF2B5EF4-FFF2-40B4-BE49-F238E27FC236}">
                    <a16:creationId xmlns:a16="http://schemas.microsoft.com/office/drawing/2014/main" id="{D1590214-8FC2-0F80-F219-D42EC84EE2CF}"/>
                  </a:ext>
                </a:extLst>
              </p:cNvPr>
              <p:cNvSpPr/>
              <p:nvPr/>
            </p:nvSpPr>
            <p:spPr>
              <a:xfrm>
                <a:off x="2098203" y="3432111"/>
                <a:ext cx="189332" cy="1422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6FBCFFEE-B2CB-0B77-B000-195B255F06CE}"/>
                  </a:ext>
                </a:extLst>
              </p:cNvPr>
              <p:cNvSpPr/>
              <p:nvPr/>
            </p:nvSpPr>
            <p:spPr>
              <a:xfrm>
                <a:off x="2494454" y="4035257"/>
                <a:ext cx="1891284" cy="5028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kumimoji="1" lang="ja-JP" altLang="en-US" sz="1200" dirty="0">
                    <a:solidFill>
                      <a:schemeClr val="bg1"/>
                    </a:solidFill>
                    <a:latin typeface="+mn-ea"/>
                  </a:rPr>
                  <a:t>統合サービス提供</a:t>
                </a:r>
              </a:p>
            </p:txBody>
          </p:sp>
        </p:grpSp>
      </p:grp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ECEB732-9D48-DE84-22F8-5B0415ED94E4}"/>
              </a:ext>
            </a:extLst>
          </p:cNvPr>
          <p:cNvSpPr/>
          <p:nvPr/>
        </p:nvSpPr>
        <p:spPr>
          <a:xfrm>
            <a:off x="487853" y="1081758"/>
            <a:ext cx="7868947" cy="1524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+mn-ea"/>
              </a:rPr>
              <a:t>テクノロジーで</a:t>
            </a:r>
            <a:br>
              <a:rPr kumimoji="1" lang="en-US" altLang="ja-JP" sz="4400" b="1" dirty="0">
                <a:solidFill>
                  <a:schemeClr val="bg1"/>
                </a:solidFill>
                <a:latin typeface="+mn-ea"/>
              </a:rPr>
            </a:br>
            <a:r>
              <a:rPr kumimoji="1" lang="ja-JP" altLang="en-US" sz="4400" b="1" dirty="0">
                <a:solidFill>
                  <a:schemeClr val="bg1"/>
                </a:solidFill>
                <a:latin typeface="+mn-ea"/>
              </a:rPr>
              <a:t>予防医療を身近なものにする</a:t>
            </a:r>
          </a:p>
        </p:txBody>
      </p:sp>
    </p:spTree>
    <p:extLst>
      <p:ext uri="{BB962C8B-B14F-4D97-AF65-F5344CB8AC3E}">
        <p14:creationId xmlns:p14="http://schemas.microsoft.com/office/powerpoint/2010/main" val="20844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127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