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8:49.665" v="2301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8:47.707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8:47.707" v="23017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8:47.707" v="23017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8:47.707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8:47.707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8:49.665" v="23018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8:49.665" v="23018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8:49.665" v="23018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8:47.707" v="23017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mod ord">
        <pc:chgData name="松浦英宗" userId="9b03fd3a-662f-49ff-9af1-1b93cf7aab22" providerId="ADAL" clId="{56E9DFAE-DDAD-4FCA-8AED-56B2D15DB479}" dt="2026-02-20T12:08:14.111" v="23006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9AAE5-2749-B933-3047-506DDEF4A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DECCBF0-EF55-8B04-32BC-E66F11B4D0F0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沿革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66860A8-E363-D3AD-8F14-F0B6A34F5C16}"/>
              </a:ext>
            </a:extLst>
          </p:cNvPr>
          <p:cNvGrpSpPr/>
          <p:nvPr/>
        </p:nvGrpSpPr>
        <p:grpSpPr>
          <a:xfrm>
            <a:off x="444207" y="1207137"/>
            <a:ext cx="11516895" cy="4345312"/>
            <a:chOff x="444207" y="928004"/>
            <a:chExt cx="11516895" cy="4345312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0CB814EC-A8DA-65D5-F729-FF1C71CD0509}"/>
                </a:ext>
              </a:extLst>
            </p:cNvPr>
            <p:cNvCxnSpPr>
              <a:cxnSpLocks/>
            </p:cNvCxnSpPr>
            <p:nvPr/>
          </p:nvCxnSpPr>
          <p:spPr>
            <a:xfrm>
              <a:off x="444207" y="3105000"/>
              <a:ext cx="11303587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870146A-A500-B565-1572-A2E23071308B}"/>
                </a:ext>
              </a:extLst>
            </p:cNvPr>
            <p:cNvSpPr/>
            <p:nvPr/>
          </p:nvSpPr>
          <p:spPr>
            <a:xfrm>
              <a:off x="554994" y="3271058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2014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DCA64854-D8E7-4BAE-F882-E477AED395EC}"/>
                </a:ext>
              </a:extLst>
            </p:cNvPr>
            <p:cNvSpPr/>
            <p:nvPr/>
          </p:nvSpPr>
          <p:spPr>
            <a:xfrm>
              <a:off x="627558" y="3051564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9521E50-FB63-D883-7BA1-688E48FBAF79}"/>
                </a:ext>
              </a:extLst>
            </p:cNvPr>
            <p:cNvSpPr/>
            <p:nvPr/>
          </p:nvSpPr>
          <p:spPr>
            <a:xfrm>
              <a:off x="554994" y="928004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創業と構想立案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DBC45DDC-B7F4-2F30-8215-E332F7D925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994" y="2025000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183805EE-06CB-C3B1-B98E-D13FA5871ABE}"/>
                </a:ext>
              </a:extLst>
            </p:cNvPr>
            <p:cNvSpPr/>
            <p:nvPr/>
          </p:nvSpPr>
          <p:spPr>
            <a:xfrm>
              <a:off x="2066869" y="2626846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2016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88F4F29C-CC91-05DC-37DF-C403BE193139}"/>
                </a:ext>
              </a:extLst>
            </p:cNvPr>
            <p:cNvSpPr/>
            <p:nvPr/>
          </p:nvSpPr>
          <p:spPr>
            <a:xfrm>
              <a:off x="2139433" y="3043398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8AB793B7-222B-4204-5F71-A35A0123842F}"/>
                </a:ext>
              </a:extLst>
            </p:cNvPr>
            <p:cNvSpPr/>
            <p:nvPr/>
          </p:nvSpPr>
          <p:spPr>
            <a:xfrm>
              <a:off x="2066869" y="4176320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太陽光発電事業の開始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26" name="直線矢印コネクタ 25">
              <a:extLst>
                <a:ext uri="{FF2B5EF4-FFF2-40B4-BE49-F238E27FC236}">
                  <a16:creationId xmlns:a16="http://schemas.microsoft.com/office/drawing/2014/main" id="{EA52095F-7904-16C6-F407-6F233EA3AA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2869" y="3222834"/>
              <a:ext cx="0" cy="953486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1C7F9FEE-2BAA-571A-FFA8-BFAC670CAAC6}"/>
                </a:ext>
              </a:extLst>
            </p:cNvPr>
            <p:cNvSpPr/>
            <p:nvPr/>
          </p:nvSpPr>
          <p:spPr>
            <a:xfrm>
              <a:off x="3578744" y="3271058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2018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5" name="楕円 34">
              <a:extLst>
                <a:ext uri="{FF2B5EF4-FFF2-40B4-BE49-F238E27FC236}">
                  <a16:creationId xmlns:a16="http://schemas.microsoft.com/office/drawing/2014/main" id="{3131A51E-52EF-3CAD-FE03-B8835D94368C}"/>
                </a:ext>
              </a:extLst>
            </p:cNvPr>
            <p:cNvSpPr/>
            <p:nvPr/>
          </p:nvSpPr>
          <p:spPr>
            <a:xfrm>
              <a:off x="3651308" y="3051564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A0848FFC-7221-BCAD-8328-9C0E90AF777D}"/>
                </a:ext>
              </a:extLst>
            </p:cNvPr>
            <p:cNvSpPr/>
            <p:nvPr/>
          </p:nvSpPr>
          <p:spPr>
            <a:xfrm>
              <a:off x="3578744" y="928004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初の大規模発電所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3BDC39DD-B890-1790-531B-D115FF8BEB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04744" y="2025000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217A849D-F8A9-84DA-5BFC-5563C1723CE1}"/>
                </a:ext>
              </a:extLst>
            </p:cNvPr>
            <p:cNvSpPr/>
            <p:nvPr/>
          </p:nvSpPr>
          <p:spPr>
            <a:xfrm>
              <a:off x="5090619" y="2626846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2020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2" name="楕円 41">
              <a:extLst>
                <a:ext uri="{FF2B5EF4-FFF2-40B4-BE49-F238E27FC236}">
                  <a16:creationId xmlns:a16="http://schemas.microsoft.com/office/drawing/2014/main" id="{D74E623C-0BD0-B8A6-A012-647D2D5DEC4F}"/>
                </a:ext>
              </a:extLst>
            </p:cNvPr>
            <p:cNvSpPr/>
            <p:nvPr/>
          </p:nvSpPr>
          <p:spPr>
            <a:xfrm>
              <a:off x="5163183" y="3043398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8B35A29C-18E2-BF8B-6987-85441773727B}"/>
                </a:ext>
              </a:extLst>
            </p:cNvPr>
            <p:cNvSpPr/>
            <p:nvPr/>
          </p:nvSpPr>
          <p:spPr>
            <a:xfrm>
              <a:off x="5090619" y="4176320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自治体連携強化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44" name="直線矢印コネクタ 43">
              <a:extLst>
                <a:ext uri="{FF2B5EF4-FFF2-40B4-BE49-F238E27FC236}">
                  <a16:creationId xmlns:a16="http://schemas.microsoft.com/office/drawing/2014/main" id="{520FB7BE-E912-B359-EF80-E699FFC290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16619" y="3222834"/>
              <a:ext cx="0" cy="953486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4D7D54B4-7F60-3705-6625-374D73C796E0}"/>
                </a:ext>
              </a:extLst>
            </p:cNvPr>
            <p:cNvSpPr/>
            <p:nvPr/>
          </p:nvSpPr>
          <p:spPr>
            <a:xfrm>
              <a:off x="6602494" y="3271058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2022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9" name="楕円 48">
              <a:extLst>
                <a:ext uri="{FF2B5EF4-FFF2-40B4-BE49-F238E27FC236}">
                  <a16:creationId xmlns:a16="http://schemas.microsoft.com/office/drawing/2014/main" id="{84ED9F5F-31A9-F50F-9642-593A0FC25AF7}"/>
                </a:ext>
              </a:extLst>
            </p:cNvPr>
            <p:cNvSpPr/>
            <p:nvPr/>
          </p:nvSpPr>
          <p:spPr>
            <a:xfrm>
              <a:off x="6675058" y="3051564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6F45D248-F526-4893-8D00-4BA515BA3A8A}"/>
                </a:ext>
              </a:extLst>
            </p:cNvPr>
            <p:cNvSpPr/>
            <p:nvPr/>
          </p:nvSpPr>
          <p:spPr>
            <a:xfrm>
              <a:off x="6602494" y="928004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蓄電池事業の開始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BA3B0DDB-18BE-482D-7AAA-75767721E5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8494" y="2025000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F71216CE-6ED0-ED7B-6F3A-3715494C78CF}"/>
                </a:ext>
              </a:extLst>
            </p:cNvPr>
            <p:cNvSpPr/>
            <p:nvPr/>
          </p:nvSpPr>
          <p:spPr>
            <a:xfrm>
              <a:off x="8114369" y="2626846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2024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E90AF2F7-B505-5213-B260-8CD1E89C6E1B}"/>
                </a:ext>
              </a:extLst>
            </p:cNvPr>
            <p:cNvSpPr/>
            <p:nvPr/>
          </p:nvSpPr>
          <p:spPr>
            <a:xfrm>
              <a:off x="8186933" y="3043398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38FE965E-D456-85C9-10A0-6A71CEDE7461}"/>
                </a:ext>
              </a:extLst>
            </p:cNvPr>
            <p:cNvSpPr/>
            <p:nvPr/>
          </p:nvSpPr>
          <p:spPr>
            <a:xfrm>
              <a:off x="8114369" y="4176320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全国展開を加速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58" name="直線矢印コネクタ 57">
              <a:extLst>
                <a:ext uri="{FF2B5EF4-FFF2-40B4-BE49-F238E27FC236}">
                  <a16:creationId xmlns:a16="http://schemas.microsoft.com/office/drawing/2014/main" id="{EA8D5615-3912-FA13-C177-657A87F5CD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40369" y="3222834"/>
              <a:ext cx="0" cy="953486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DC02722F-FA7E-3666-E583-79FF4BB5E992}"/>
                </a:ext>
              </a:extLst>
            </p:cNvPr>
            <p:cNvSpPr/>
            <p:nvPr/>
          </p:nvSpPr>
          <p:spPr>
            <a:xfrm>
              <a:off x="9626242" y="3271058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2026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D1E8656E-6AD7-5741-C806-A1FC03EF2434}"/>
                </a:ext>
              </a:extLst>
            </p:cNvPr>
            <p:cNvSpPr/>
            <p:nvPr/>
          </p:nvSpPr>
          <p:spPr>
            <a:xfrm>
              <a:off x="9698806" y="3051564"/>
              <a:ext cx="106873" cy="10687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B1197493-E286-5E34-EEB2-74FFAB8A248A}"/>
                </a:ext>
              </a:extLst>
            </p:cNvPr>
            <p:cNvSpPr/>
            <p:nvPr/>
          </p:nvSpPr>
          <p:spPr>
            <a:xfrm>
              <a:off x="9626242" y="928004"/>
              <a:ext cx="2334860" cy="1096996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地域共創モデル確立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65" name="直線矢印コネクタ 64">
              <a:extLst>
                <a:ext uri="{FF2B5EF4-FFF2-40B4-BE49-F238E27FC236}">
                  <a16:creationId xmlns:a16="http://schemas.microsoft.com/office/drawing/2014/main" id="{0F786663-E138-A077-A373-28FA131489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52242" y="2025000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5BA23C9-3AB1-92E3-7B5A-98E96CC3B3CC}"/>
              </a:ext>
            </a:extLst>
          </p:cNvPr>
          <p:cNvSpPr/>
          <p:nvPr/>
        </p:nvSpPr>
        <p:spPr>
          <a:xfrm>
            <a:off x="1" y="6105868"/>
            <a:ext cx="12192000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9600" b="1" dirty="0">
                <a:solidFill>
                  <a:schemeClr val="tx1"/>
                </a:solidFill>
                <a:latin typeface="+mn-ea"/>
              </a:rPr>
              <a:t>HISTORY From 2014</a:t>
            </a:r>
            <a:endParaRPr kumimoji="1" lang="ja-JP" altLang="en-US" sz="96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001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126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