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25F3B-27D1-40AF-97E6-ACBE1B0C0E58}" v="642" dt="2026-02-09T13:36:45.991"/>
    <p1510:client id="{E3142126-D2A0-4794-ACA7-18DC27C3982E}" v="1" dt="2026-02-09T13:48:35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8:35.896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8:35.896" v="25723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3776B-B3B4-236F-74A7-E4120CF04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69E2A9A8-9413-FFD4-A8E2-6781BDC7E25F}"/>
              </a:ext>
            </a:extLst>
          </p:cNvPr>
          <p:cNvSpPr/>
          <p:nvPr/>
        </p:nvSpPr>
        <p:spPr>
          <a:xfrm flipH="1">
            <a:off x="5518204" y="0"/>
            <a:ext cx="6673795" cy="6858000"/>
          </a:xfrm>
          <a:custGeom>
            <a:avLst/>
            <a:gdLst>
              <a:gd name="csX0" fmla="*/ 6096000 w 7031603"/>
              <a:gd name="csY0" fmla="*/ 0 h 6858000"/>
              <a:gd name="csX1" fmla="*/ 0 w 7031603"/>
              <a:gd name="csY1" fmla="*/ 0 h 6858000"/>
              <a:gd name="csX2" fmla="*/ 0 w 7031603"/>
              <a:gd name="csY2" fmla="*/ 6858000 h 6858000"/>
              <a:gd name="csX3" fmla="*/ 6096000 w 7031603"/>
              <a:gd name="csY3" fmla="*/ 6858000 h 6858000"/>
              <a:gd name="csX4" fmla="*/ 7031603 w 7031603"/>
              <a:gd name="csY4" fmla="*/ 685800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7031603" h="6858000">
                <a:moveTo>
                  <a:pt x="6096000" y="0"/>
                </a:moveTo>
                <a:lnTo>
                  <a:pt x="0" y="0"/>
                </a:lnTo>
                <a:lnTo>
                  <a:pt x="0" y="6858000"/>
                </a:lnTo>
                <a:lnTo>
                  <a:pt x="6096000" y="6858000"/>
                </a:lnTo>
                <a:lnTo>
                  <a:pt x="7031603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8809B7A-7623-0E5F-A572-C3A39FF8C053}"/>
              </a:ext>
            </a:extLst>
          </p:cNvPr>
          <p:cNvSpPr/>
          <p:nvPr/>
        </p:nvSpPr>
        <p:spPr>
          <a:xfrm>
            <a:off x="515682" y="263390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accent3"/>
                </a:solidFill>
                <a:latin typeface="+mn-ea"/>
              </a:rPr>
              <a:t>現状と課題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397541-4A23-EA7F-61CA-4B07A1680FE5}"/>
              </a:ext>
            </a:extLst>
          </p:cNvPr>
          <p:cNvSpPr/>
          <p:nvPr/>
        </p:nvSpPr>
        <p:spPr>
          <a:xfrm>
            <a:off x="515681" y="2508797"/>
            <a:ext cx="5002524" cy="3867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営業成績が特定の担当者に集中し、組織としての営業力が高まっていません。</a:t>
            </a:r>
            <a:endParaRPr kumimoji="1" lang="en-US" altLang="ja-JP" sz="240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商談の進め方や成功要因が共有されず、他のメンバーが同じ成果を出せない状況が続いています。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3E24FF0-40C8-48A0-6E0A-356FBF8DD0A4}"/>
              </a:ext>
            </a:extLst>
          </p:cNvPr>
          <p:cNvSpPr/>
          <p:nvPr/>
        </p:nvSpPr>
        <p:spPr>
          <a:xfrm>
            <a:off x="515681" y="1791536"/>
            <a:ext cx="5002524" cy="542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000" b="1" dirty="0">
                <a:solidFill>
                  <a:schemeClr val="tx1"/>
                </a:solidFill>
                <a:latin typeface="+mn-ea"/>
              </a:rPr>
              <a:t>現状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ECC731-70CB-8B62-0BE5-097518DE7804}"/>
              </a:ext>
            </a:extLst>
          </p:cNvPr>
          <p:cNvSpPr/>
          <p:nvPr/>
        </p:nvSpPr>
        <p:spPr>
          <a:xfrm>
            <a:off x="6673797" y="2508797"/>
            <a:ext cx="5002524" cy="3867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営業プロセスや成功事例が言語化されておらず、教育や改善に活かせていない点が課題です。</a:t>
            </a:r>
            <a:endParaRPr kumimoji="1" lang="en-US" altLang="ja-JP" sz="2400" dirty="0">
              <a:solidFill>
                <a:schemeClr val="bg1"/>
              </a:solidFill>
              <a:latin typeface="+mn-ea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個人の経験に依存せず、成果につながる行動を仕組みとして定着させる必要があります。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6B61B52-6F13-E5A5-83A3-4221E7D71407}"/>
              </a:ext>
            </a:extLst>
          </p:cNvPr>
          <p:cNvSpPr/>
          <p:nvPr/>
        </p:nvSpPr>
        <p:spPr>
          <a:xfrm>
            <a:off x="6673797" y="1791536"/>
            <a:ext cx="5002524" cy="542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課題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CD02C6C-A6B0-3DAE-7824-8D640955ED39}"/>
              </a:ext>
            </a:extLst>
          </p:cNvPr>
          <p:cNvSpPr/>
          <p:nvPr/>
        </p:nvSpPr>
        <p:spPr>
          <a:xfrm>
            <a:off x="515682" y="866235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成果が個人依存となり、再現性が低い。</a:t>
            </a:r>
          </a:p>
        </p:txBody>
      </p:sp>
    </p:spTree>
    <p:extLst>
      <p:ext uri="{BB962C8B-B14F-4D97-AF65-F5344CB8AC3E}">
        <p14:creationId xmlns:p14="http://schemas.microsoft.com/office/powerpoint/2010/main" val="2171011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187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