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5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25F3B-27D1-40AF-97E6-ACBE1B0C0E58}" v="642" dt="2026-02-09T13:36:45.991"/>
    <p1510:client id="{D37CBE50-0BE4-4985-AC8F-2D2ED4ED8A8D}" v="1" dt="2026-02-09T13:46:38.0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6:38.007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6:38.007" v="25723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CC8F2B-6F12-FB89-7A79-797E9FC29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グループ化 38">
            <a:extLst>
              <a:ext uri="{FF2B5EF4-FFF2-40B4-BE49-F238E27FC236}">
                <a16:creationId xmlns:a16="http://schemas.microsoft.com/office/drawing/2014/main" id="{BD482971-DF9D-DF16-B1BF-3A0E4A6ED624}"/>
              </a:ext>
            </a:extLst>
          </p:cNvPr>
          <p:cNvGrpSpPr/>
          <p:nvPr/>
        </p:nvGrpSpPr>
        <p:grpSpPr>
          <a:xfrm>
            <a:off x="515680" y="1506422"/>
            <a:ext cx="11160640" cy="4943544"/>
            <a:chOff x="515681" y="1506422"/>
            <a:chExt cx="11160640" cy="4943544"/>
          </a:xfrm>
        </p:grpSpPr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ADF1962A-559F-5FC4-1D55-08254EE9B9BD}"/>
                </a:ext>
              </a:extLst>
            </p:cNvPr>
            <p:cNvGrpSpPr/>
            <p:nvPr/>
          </p:nvGrpSpPr>
          <p:grpSpPr>
            <a:xfrm>
              <a:off x="515681" y="1506422"/>
              <a:ext cx="3267047" cy="4943544"/>
              <a:chOff x="515681" y="1506422"/>
              <a:chExt cx="3267047" cy="4943544"/>
            </a:xfrm>
          </p:grpSpPr>
          <p:sp>
            <p:nvSpPr>
              <p:cNvPr id="2" name="四角形: 角を丸くする 1">
                <a:extLst>
                  <a:ext uri="{FF2B5EF4-FFF2-40B4-BE49-F238E27FC236}">
                    <a16:creationId xmlns:a16="http://schemas.microsoft.com/office/drawing/2014/main" id="{F13B235F-7759-C2ED-0FCA-3092CF48C7AD}"/>
                  </a:ext>
                </a:extLst>
              </p:cNvPr>
              <p:cNvSpPr/>
              <p:nvPr/>
            </p:nvSpPr>
            <p:spPr>
              <a:xfrm>
                <a:off x="515681" y="1506422"/>
                <a:ext cx="3267047" cy="4943544"/>
              </a:xfrm>
              <a:prstGeom prst="roundRect">
                <a:avLst>
                  <a:gd name="adj" fmla="val 1126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1200"/>
                  </a:spcBef>
                  <a:buClr>
                    <a:srgbClr val="002060"/>
                  </a:buClr>
                </a:pPr>
                <a:endParaRPr kumimoji="1"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8284C92F-3F70-39FD-B995-0FE8C4C7B365}"/>
                  </a:ext>
                </a:extLst>
              </p:cNvPr>
              <p:cNvSpPr/>
              <p:nvPr/>
            </p:nvSpPr>
            <p:spPr>
              <a:xfrm>
                <a:off x="799184" y="2194875"/>
                <a:ext cx="2700039" cy="36537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価値が伝わらない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149E0A2C-2BA0-3D0F-6D4F-9BAF43D0603C}"/>
                  </a:ext>
                </a:extLst>
              </p:cNvPr>
              <p:cNvSpPr/>
              <p:nvPr/>
            </p:nvSpPr>
            <p:spPr>
              <a:xfrm>
                <a:off x="799184" y="2767017"/>
                <a:ext cx="2700039" cy="534949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サービスや強みは存在するが整理されておらず、読み手に直感的に理解されにくい状態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67EEC60E-A02B-1782-E67B-786E23BEEC0D}"/>
                  </a:ext>
                </a:extLst>
              </p:cNvPr>
              <p:cNvSpPr/>
              <p:nvPr/>
            </p:nvSpPr>
            <p:spPr>
              <a:xfrm>
                <a:off x="799184" y="4986201"/>
                <a:ext cx="2700039" cy="36537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b="1" dirty="0">
                    <a:solidFill>
                      <a:srgbClr val="1924FF"/>
                    </a:solidFill>
                    <a:latin typeface="+mn-ea"/>
                  </a:rPr>
                  <a:t>軸を明確化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2AB38750-F1BC-A5E9-B29E-A55B40AE8722}"/>
                  </a:ext>
                </a:extLst>
              </p:cNvPr>
              <p:cNvSpPr/>
              <p:nvPr/>
            </p:nvSpPr>
            <p:spPr>
              <a:xfrm>
                <a:off x="799184" y="5558343"/>
                <a:ext cx="2700039" cy="534949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誰に何を提供するのかを整理し、価値が一目で伝わる構成に再設計する</a:t>
                </a:r>
              </a:p>
            </p:txBody>
          </p:sp>
          <p:sp>
            <p:nvSpPr>
              <p:cNvPr id="16" name="四角形: 角を丸くする 15">
                <a:extLst>
                  <a:ext uri="{FF2B5EF4-FFF2-40B4-BE49-F238E27FC236}">
                    <a16:creationId xmlns:a16="http://schemas.microsoft.com/office/drawing/2014/main" id="{A0EAEE7A-D8EC-4141-113E-600416D1DDA9}"/>
                  </a:ext>
                </a:extLst>
              </p:cNvPr>
              <p:cNvSpPr/>
              <p:nvPr/>
            </p:nvSpPr>
            <p:spPr>
              <a:xfrm>
                <a:off x="1519409" y="1778566"/>
                <a:ext cx="1259588" cy="30196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現状</a:t>
                </a:r>
              </a:p>
            </p:txBody>
          </p:sp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20DDFE87-6886-25C3-C1B4-9A15B6DD09D2}"/>
                  </a:ext>
                </a:extLst>
              </p:cNvPr>
              <p:cNvSpPr/>
              <p:nvPr/>
            </p:nvSpPr>
            <p:spPr>
              <a:xfrm>
                <a:off x="1519409" y="4569892"/>
                <a:ext cx="1259588" cy="301965"/>
              </a:xfrm>
              <a:prstGeom prst="roundRect">
                <a:avLst>
                  <a:gd name="adj" fmla="val 50000"/>
                </a:avLst>
              </a:prstGeom>
              <a:solidFill>
                <a:srgbClr val="1924FF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lang="ja-JP" altLang="en-US" sz="1400" b="1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cxnSp>
            <p:nvCxnSpPr>
              <p:cNvPr id="18" name="直線矢印コネクタ 17">
                <a:extLst>
                  <a:ext uri="{FF2B5EF4-FFF2-40B4-BE49-F238E27FC236}">
                    <a16:creationId xmlns:a16="http://schemas.microsoft.com/office/drawing/2014/main" id="{E70FD076-0643-4919-3E00-AC43E7D3FE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62515" y="3641897"/>
                <a:ext cx="0" cy="588064"/>
              </a:xfrm>
              <a:prstGeom prst="straightConnector1">
                <a:avLst/>
              </a:prstGeom>
              <a:ln>
                <a:solidFill>
                  <a:srgbClr val="1924FF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グループ化 20">
              <a:extLst>
                <a:ext uri="{FF2B5EF4-FFF2-40B4-BE49-F238E27FC236}">
                  <a16:creationId xmlns:a16="http://schemas.microsoft.com/office/drawing/2014/main" id="{2E081934-20A2-5215-EB18-B2E97C7E43E8}"/>
                </a:ext>
              </a:extLst>
            </p:cNvPr>
            <p:cNvGrpSpPr/>
            <p:nvPr/>
          </p:nvGrpSpPr>
          <p:grpSpPr>
            <a:xfrm>
              <a:off x="4462478" y="1506422"/>
              <a:ext cx="3267047" cy="4943544"/>
              <a:chOff x="515681" y="1506422"/>
              <a:chExt cx="3267047" cy="4943544"/>
            </a:xfrm>
          </p:grpSpPr>
          <p:sp>
            <p:nvSpPr>
              <p:cNvPr id="22" name="四角形: 角を丸くする 21">
                <a:extLst>
                  <a:ext uri="{FF2B5EF4-FFF2-40B4-BE49-F238E27FC236}">
                    <a16:creationId xmlns:a16="http://schemas.microsoft.com/office/drawing/2014/main" id="{79A2E7C6-95EA-BF65-0259-2FCAA30F3117}"/>
                  </a:ext>
                </a:extLst>
              </p:cNvPr>
              <p:cNvSpPr/>
              <p:nvPr/>
            </p:nvSpPr>
            <p:spPr>
              <a:xfrm>
                <a:off x="515681" y="1506422"/>
                <a:ext cx="3267047" cy="4943544"/>
              </a:xfrm>
              <a:prstGeom prst="roundRect">
                <a:avLst>
                  <a:gd name="adj" fmla="val 1126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1200"/>
                  </a:spcBef>
                  <a:buClr>
                    <a:srgbClr val="002060"/>
                  </a:buClr>
                </a:pPr>
                <a:endParaRPr kumimoji="1"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31858881-0286-629D-027F-56FA83BFE9CB}"/>
                  </a:ext>
                </a:extLst>
              </p:cNvPr>
              <p:cNvSpPr/>
              <p:nvPr/>
            </p:nvSpPr>
            <p:spPr>
              <a:xfrm>
                <a:off x="799184" y="2194875"/>
                <a:ext cx="2700039" cy="36537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判断が属人的</a:t>
                </a:r>
              </a:p>
            </p:txBody>
          </p:sp>
          <p:sp>
            <p:nvSpPr>
              <p:cNvPr id="24" name="正方形/長方形 23">
                <a:extLst>
                  <a:ext uri="{FF2B5EF4-FFF2-40B4-BE49-F238E27FC236}">
                    <a16:creationId xmlns:a16="http://schemas.microsoft.com/office/drawing/2014/main" id="{C15F9D16-EFB4-0AC5-EC4C-7E8630DA5086}"/>
                  </a:ext>
                </a:extLst>
              </p:cNvPr>
              <p:cNvSpPr/>
              <p:nvPr/>
            </p:nvSpPr>
            <p:spPr>
              <a:xfrm>
                <a:off x="799184" y="2767017"/>
                <a:ext cx="2700039" cy="534949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意思決定が個人の経験や感覚に依存しており、判断基準が共有されていない</a:t>
                </a:r>
              </a:p>
            </p:txBody>
          </p:sp>
          <p:sp>
            <p:nvSpPr>
              <p:cNvPr id="25" name="正方形/長方形 24">
                <a:extLst>
                  <a:ext uri="{FF2B5EF4-FFF2-40B4-BE49-F238E27FC236}">
                    <a16:creationId xmlns:a16="http://schemas.microsoft.com/office/drawing/2014/main" id="{102D242F-01AD-5A55-E4EE-5DA962CE9943}"/>
                  </a:ext>
                </a:extLst>
              </p:cNvPr>
              <p:cNvSpPr/>
              <p:nvPr/>
            </p:nvSpPr>
            <p:spPr>
              <a:xfrm>
                <a:off x="799184" y="4986201"/>
                <a:ext cx="2700039" cy="36537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b="1" dirty="0">
                    <a:solidFill>
                      <a:srgbClr val="1924FF"/>
                    </a:solidFill>
                    <a:latin typeface="+mn-ea"/>
                  </a:rPr>
                  <a:t>基準を共有</a:t>
                </a:r>
              </a:p>
            </p:txBody>
          </p:sp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C247892F-D1FC-3021-F370-5B5500BF2274}"/>
                  </a:ext>
                </a:extLst>
              </p:cNvPr>
              <p:cNvSpPr/>
              <p:nvPr/>
            </p:nvSpPr>
            <p:spPr>
              <a:xfrm>
                <a:off x="799184" y="5558343"/>
                <a:ext cx="2700039" cy="534949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判断軸や優先順位を言語化し、組織全体で同じ基準を持てる状態にする</a:t>
                </a:r>
              </a:p>
            </p:txBody>
          </p:sp>
          <p:sp>
            <p:nvSpPr>
              <p:cNvPr id="27" name="四角形: 角を丸くする 26">
                <a:extLst>
                  <a:ext uri="{FF2B5EF4-FFF2-40B4-BE49-F238E27FC236}">
                    <a16:creationId xmlns:a16="http://schemas.microsoft.com/office/drawing/2014/main" id="{47B347CB-7D7F-0BB8-BAF7-9D3133B79F46}"/>
                  </a:ext>
                </a:extLst>
              </p:cNvPr>
              <p:cNvSpPr/>
              <p:nvPr/>
            </p:nvSpPr>
            <p:spPr>
              <a:xfrm>
                <a:off x="1519409" y="1778566"/>
                <a:ext cx="1259588" cy="30196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現状</a:t>
                </a:r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1B036923-4CE8-0D76-E3AD-257E774B06B3}"/>
                  </a:ext>
                </a:extLst>
              </p:cNvPr>
              <p:cNvSpPr/>
              <p:nvPr/>
            </p:nvSpPr>
            <p:spPr>
              <a:xfrm>
                <a:off x="1519409" y="4569892"/>
                <a:ext cx="1259588" cy="301965"/>
              </a:xfrm>
              <a:prstGeom prst="roundRect">
                <a:avLst>
                  <a:gd name="adj" fmla="val 50000"/>
                </a:avLst>
              </a:prstGeom>
              <a:solidFill>
                <a:srgbClr val="1924FF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lang="ja-JP" altLang="en-US" sz="1400" b="1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cxnSp>
            <p:nvCxnSpPr>
              <p:cNvPr id="29" name="直線矢印コネクタ 28">
                <a:extLst>
                  <a:ext uri="{FF2B5EF4-FFF2-40B4-BE49-F238E27FC236}">
                    <a16:creationId xmlns:a16="http://schemas.microsoft.com/office/drawing/2014/main" id="{998803D9-BB9B-F91D-0D5A-E584E9B47B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62515" y="3641897"/>
                <a:ext cx="0" cy="588064"/>
              </a:xfrm>
              <a:prstGeom prst="straightConnector1">
                <a:avLst/>
              </a:prstGeom>
              <a:ln>
                <a:solidFill>
                  <a:srgbClr val="1924FF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グループ化 29">
              <a:extLst>
                <a:ext uri="{FF2B5EF4-FFF2-40B4-BE49-F238E27FC236}">
                  <a16:creationId xmlns:a16="http://schemas.microsoft.com/office/drawing/2014/main" id="{C6C65BE8-3480-55AD-9352-8847C46B0D11}"/>
                </a:ext>
              </a:extLst>
            </p:cNvPr>
            <p:cNvGrpSpPr/>
            <p:nvPr/>
          </p:nvGrpSpPr>
          <p:grpSpPr>
            <a:xfrm>
              <a:off x="8409274" y="1506422"/>
              <a:ext cx="3267047" cy="4943544"/>
              <a:chOff x="515681" y="1506422"/>
              <a:chExt cx="3267047" cy="4943544"/>
            </a:xfrm>
          </p:grpSpPr>
          <p:sp>
            <p:nvSpPr>
              <p:cNvPr id="31" name="四角形: 角を丸くする 30">
                <a:extLst>
                  <a:ext uri="{FF2B5EF4-FFF2-40B4-BE49-F238E27FC236}">
                    <a16:creationId xmlns:a16="http://schemas.microsoft.com/office/drawing/2014/main" id="{92738CAF-7BFA-0D99-9801-0D011A2EDDD4}"/>
                  </a:ext>
                </a:extLst>
              </p:cNvPr>
              <p:cNvSpPr/>
              <p:nvPr/>
            </p:nvSpPr>
            <p:spPr>
              <a:xfrm>
                <a:off x="515681" y="1506422"/>
                <a:ext cx="3267047" cy="4943544"/>
              </a:xfrm>
              <a:prstGeom prst="roundRect">
                <a:avLst>
                  <a:gd name="adj" fmla="val 11264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08000" rtlCol="0" anchor="t"/>
              <a:lstStyle/>
              <a:p>
                <a:pPr>
                  <a:spcBef>
                    <a:spcPts val="1200"/>
                  </a:spcBef>
                  <a:buClr>
                    <a:srgbClr val="002060"/>
                  </a:buClr>
                </a:pPr>
                <a:endParaRPr kumimoji="1" lang="ja-JP" altLang="en-US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DBFE6438-9F49-0259-582F-096A39C6B1F8}"/>
                  </a:ext>
                </a:extLst>
              </p:cNvPr>
              <p:cNvSpPr/>
              <p:nvPr/>
            </p:nvSpPr>
            <p:spPr>
              <a:xfrm>
                <a:off x="799184" y="2194875"/>
                <a:ext cx="2700039" cy="36537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b="1" dirty="0">
                    <a:solidFill>
                      <a:schemeClr val="tx1"/>
                    </a:solidFill>
                    <a:latin typeface="+mn-ea"/>
                  </a:rPr>
                  <a:t>施策が分散</a:t>
                </a:r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A3EC8F70-C503-5471-C48A-B38EF33AC66A}"/>
                  </a:ext>
                </a:extLst>
              </p:cNvPr>
              <p:cNvSpPr/>
              <p:nvPr/>
            </p:nvSpPr>
            <p:spPr>
              <a:xfrm>
                <a:off x="799184" y="2767017"/>
                <a:ext cx="2700039" cy="534949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個別の取り組みが増えた結果、全体戦略とのつながりが見えにくくなっている</a:t>
                </a:r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25821897-436E-526A-B8DB-0F9FC167E6F8}"/>
                  </a:ext>
                </a:extLst>
              </p:cNvPr>
              <p:cNvSpPr/>
              <p:nvPr/>
            </p:nvSpPr>
            <p:spPr>
              <a:xfrm>
                <a:off x="799184" y="4986201"/>
                <a:ext cx="2700039" cy="365377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b="1" dirty="0">
                    <a:solidFill>
                      <a:srgbClr val="1924FF"/>
                    </a:solidFill>
                    <a:latin typeface="+mn-ea"/>
                  </a:rPr>
                  <a:t>戦略を統合</a:t>
                </a:r>
              </a:p>
            </p:txBody>
          </p:sp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B055B77D-A39E-0C17-FF34-F15C8F500A33}"/>
                  </a:ext>
                </a:extLst>
              </p:cNvPr>
              <p:cNvSpPr/>
              <p:nvPr/>
            </p:nvSpPr>
            <p:spPr>
              <a:xfrm>
                <a:off x="799184" y="5558343"/>
                <a:ext cx="2700039" cy="534949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施策を一つの方針で整理し、全体像と優先順位を明確にして推進する</a:t>
                </a:r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0B248C74-3ED7-A38D-476F-6636AC8468B7}"/>
                  </a:ext>
                </a:extLst>
              </p:cNvPr>
              <p:cNvSpPr/>
              <p:nvPr/>
            </p:nvSpPr>
            <p:spPr>
              <a:xfrm>
                <a:off x="1519409" y="1778566"/>
                <a:ext cx="1259588" cy="30196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kumimoji="1" lang="ja-JP" altLang="en-US" sz="1400" b="1" dirty="0">
                    <a:solidFill>
                      <a:schemeClr val="bg1"/>
                    </a:solidFill>
                    <a:latin typeface="+mn-ea"/>
                  </a:rPr>
                  <a:t>現状</a:t>
                </a:r>
              </a:p>
            </p:txBody>
          </p:sp>
          <p:sp>
            <p:nvSpPr>
              <p:cNvPr id="37" name="四角形: 角を丸くする 36">
                <a:extLst>
                  <a:ext uri="{FF2B5EF4-FFF2-40B4-BE49-F238E27FC236}">
                    <a16:creationId xmlns:a16="http://schemas.microsoft.com/office/drawing/2014/main" id="{102142A1-CD48-EC8D-1B76-B93F6ADC64C7}"/>
                  </a:ext>
                </a:extLst>
              </p:cNvPr>
              <p:cNvSpPr/>
              <p:nvPr/>
            </p:nvSpPr>
            <p:spPr>
              <a:xfrm>
                <a:off x="1519409" y="4569892"/>
                <a:ext cx="1259588" cy="301965"/>
              </a:xfrm>
              <a:prstGeom prst="roundRect">
                <a:avLst>
                  <a:gd name="adj" fmla="val 50000"/>
                </a:avLst>
              </a:prstGeom>
              <a:solidFill>
                <a:srgbClr val="1924FF"/>
              </a:solidFill>
              <a:ln w="9525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46800" rtlCol="0" anchor="ctr"/>
              <a:lstStyle/>
              <a:p>
                <a:pPr algn="ctr">
                  <a:spcBef>
                    <a:spcPts val="1200"/>
                  </a:spcBef>
                  <a:buClr>
                    <a:srgbClr val="002060"/>
                  </a:buClr>
                </a:pPr>
                <a:r>
                  <a:rPr lang="ja-JP" altLang="en-US" sz="1400" b="1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endParaRPr kumimoji="1" lang="ja-JP" altLang="en-US" sz="14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  <p:cxnSp>
            <p:nvCxnSpPr>
              <p:cNvPr id="38" name="直線矢印コネクタ 37">
                <a:extLst>
                  <a:ext uri="{FF2B5EF4-FFF2-40B4-BE49-F238E27FC236}">
                    <a16:creationId xmlns:a16="http://schemas.microsoft.com/office/drawing/2014/main" id="{6D9A1266-724D-141D-36BE-EEB708D3D7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162515" y="3641897"/>
                <a:ext cx="0" cy="588064"/>
              </a:xfrm>
              <a:prstGeom prst="straightConnector1">
                <a:avLst/>
              </a:prstGeom>
              <a:ln>
                <a:solidFill>
                  <a:srgbClr val="1924FF"/>
                </a:solidFill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DCEC486-D5A7-FE5A-A78A-83FE9AF325DA}"/>
              </a:ext>
            </a:extLst>
          </p:cNvPr>
          <p:cNvSpPr/>
          <p:nvPr/>
        </p:nvSpPr>
        <p:spPr>
          <a:xfrm>
            <a:off x="515680" y="521505"/>
            <a:ext cx="11160640" cy="6568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3200" b="1" dirty="0">
                <a:solidFill>
                  <a:schemeClr val="tx1"/>
                </a:solidFill>
                <a:latin typeface="+mn-ea"/>
              </a:rPr>
              <a:t>わが社は、</a:t>
            </a:r>
            <a:r>
              <a:rPr kumimoji="1" lang="en-US" altLang="ja-JP" sz="3200" b="1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3200" b="1" dirty="0">
                <a:solidFill>
                  <a:schemeClr val="tx1"/>
                </a:solidFill>
                <a:latin typeface="+mn-ea"/>
              </a:rPr>
              <a:t>つの課題に取り組む必要がある。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BDF2F69A-E10A-DBBE-E3EE-BDF131B265B6}"/>
              </a:ext>
            </a:extLst>
          </p:cNvPr>
          <p:cNvSpPr/>
          <p:nvPr/>
        </p:nvSpPr>
        <p:spPr>
          <a:xfrm>
            <a:off x="0" y="1"/>
            <a:ext cx="10462661" cy="238496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46800" rtlCol="0" anchor="ctr"/>
          <a:lstStyle/>
          <a:p>
            <a:pPr algn="ctr">
              <a:spcBef>
                <a:spcPts val="1200"/>
              </a:spcBef>
              <a:buClr>
                <a:srgbClr val="002060"/>
              </a:buClr>
            </a:pP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533C44EB-9836-E280-E22D-75AA480F4999}"/>
              </a:ext>
            </a:extLst>
          </p:cNvPr>
          <p:cNvSpPr/>
          <p:nvPr/>
        </p:nvSpPr>
        <p:spPr>
          <a:xfrm>
            <a:off x="10462661" y="1"/>
            <a:ext cx="1729339" cy="238495"/>
          </a:xfrm>
          <a:prstGeom prst="rect">
            <a:avLst/>
          </a:prstGeom>
          <a:solidFill>
            <a:srgbClr val="1924FF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46800" rtlCol="0" anchor="ctr"/>
          <a:lstStyle/>
          <a:p>
            <a:pPr algn="ctr">
              <a:spcBef>
                <a:spcPts val="1200"/>
              </a:spcBef>
              <a:buClr>
                <a:srgbClr val="002060"/>
              </a:buClr>
            </a:pPr>
            <a:endParaRPr kumimoji="1" lang="ja-JP" altLang="en-US" sz="1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22457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234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