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114F4-9A5C-4FC1-B7AA-FDA168416B42}" v="1" dt="2026-02-09T13:46:59.767"/>
    <p1510:client id="{8A925F3B-27D1-40AF-97E6-ACBE1B0C0E58}" v="642" dt="2026-02-09T13:36:45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6:59.765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6:59.765" v="25723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B6F16-BC7C-4D98-E355-F3C9F2141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C02227B-C318-B86D-08D3-6711E23224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5B7578AD-7571-E429-E5D0-971F20FEA3B5}"/>
              </a:ext>
            </a:extLst>
          </p:cNvPr>
          <p:cNvGrpSpPr/>
          <p:nvPr/>
        </p:nvGrpSpPr>
        <p:grpSpPr>
          <a:xfrm>
            <a:off x="577768" y="1114021"/>
            <a:ext cx="11036464" cy="5515482"/>
            <a:chOff x="577768" y="555757"/>
            <a:chExt cx="11036464" cy="5515482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545A346E-D0D0-D450-D4DF-918E510C88CF}"/>
                </a:ext>
              </a:extLst>
            </p:cNvPr>
            <p:cNvSpPr/>
            <p:nvPr/>
          </p:nvSpPr>
          <p:spPr>
            <a:xfrm>
              <a:off x="577769" y="1876651"/>
              <a:ext cx="3240000" cy="32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  <a:r>
                <a:rPr kumimoji="1" lang="en-US" altLang="ja-JP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1</a:t>
              </a:r>
            </a:p>
            <a:p>
              <a:pPr algn="ctr">
                <a:spcBef>
                  <a:spcPts val="1200"/>
                </a:spcBef>
              </a:pPr>
              <a:r>
                <a:rPr kumimoji="1" lang="ja-JP" altLang="en-US" sz="28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方向性不明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77B9DEED-06BF-F700-B7BC-CFE1C40AAF0C}"/>
                </a:ext>
              </a:extLst>
            </p:cNvPr>
            <p:cNvSpPr/>
            <p:nvPr/>
          </p:nvSpPr>
          <p:spPr>
            <a:xfrm>
              <a:off x="577769" y="5399773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中長期でどこを目指すのかが曖昧で、判断が場当たり的になっている</a:t>
              </a: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E089FA18-AEDB-3C09-ADB8-B83EBC098F3B}"/>
                </a:ext>
              </a:extLst>
            </p:cNvPr>
            <p:cNvSpPr/>
            <p:nvPr/>
          </p:nvSpPr>
          <p:spPr>
            <a:xfrm>
              <a:off x="4476000" y="1876651"/>
              <a:ext cx="3240000" cy="32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  <a:r>
                <a:rPr lang="en-US" altLang="ja-JP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</a:t>
              </a:r>
              <a:endParaRPr kumimoji="1" lang="en-US" altLang="ja-JP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  <a:p>
              <a:pPr algn="ctr">
                <a:spcBef>
                  <a:spcPts val="1200"/>
                </a:spcBef>
              </a:pPr>
              <a:r>
                <a:rPr kumimoji="1" lang="ja-JP" altLang="en-US" sz="28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強み未整理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044F68FA-E9F7-DAB4-1774-3F9C0A52FF8C}"/>
                </a:ext>
              </a:extLst>
            </p:cNvPr>
            <p:cNvSpPr/>
            <p:nvPr/>
          </p:nvSpPr>
          <p:spPr>
            <a:xfrm>
              <a:off x="4476000" y="5399773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自社の優位性が言語化されておらず、選ばれる理由が伝わっていない</a:t>
              </a:r>
            </a:p>
          </p:txBody>
        </p:sp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D231724D-7D11-E96A-BB22-AE6213B7989C}"/>
                </a:ext>
              </a:extLst>
            </p:cNvPr>
            <p:cNvSpPr/>
            <p:nvPr/>
          </p:nvSpPr>
          <p:spPr>
            <a:xfrm>
              <a:off x="8374232" y="1876651"/>
              <a:ext cx="3240000" cy="32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  <a:r>
                <a:rPr kumimoji="1" lang="en-US" altLang="ja-JP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</a:p>
            <a:p>
              <a:pPr algn="ctr">
                <a:spcBef>
                  <a:spcPts val="1200"/>
                </a:spcBef>
              </a:pPr>
              <a:r>
                <a:rPr kumimoji="1" lang="ja-JP" altLang="en-US" sz="28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行動分散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AE820167-EFAA-AF53-AF4F-ADFBEF13E2E5}"/>
                </a:ext>
              </a:extLst>
            </p:cNvPr>
            <p:cNvSpPr/>
            <p:nvPr/>
          </p:nvSpPr>
          <p:spPr>
            <a:xfrm>
              <a:off x="8374232" y="5399773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施策が点在し、成果につながる優先順位が定まっていない</a:t>
              </a:r>
            </a:p>
          </p:txBody>
        </p: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4C207286-AAE8-A6C0-65B3-C65CECCA724B}"/>
                </a:ext>
              </a:extLst>
            </p:cNvPr>
            <p:cNvCxnSpPr>
              <a:cxnSpLocks/>
            </p:cNvCxnSpPr>
            <p:nvPr/>
          </p:nvCxnSpPr>
          <p:spPr>
            <a:xfrm>
              <a:off x="2197769" y="1313432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91D7694E-C2CE-B970-7658-9D1B8E3FA092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1313432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F4BC1606-D847-9AD2-BDF6-E2C4D6D482C4}"/>
                </a:ext>
              </a:extLst>
            </p:cNvPr>
            <p:cNvCxnSpPr>
              <a:cxnSpLocks/>
            </p:cNvCxnSpPr>
            <p:nvPr/>
          </p:nvCxnSpPr>
          <p:spPr>
            <a:xfrm>
              <a:off x="9994232" y="1313432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1EFF74CB-E88A-F99E-995B-1C49F6D63CF6}"/>
                </a:ext>
              </a:extLst>
            </p:cNvPr>
            <p:cNvGrpSpPr/>
            <p:nvPr/>
          </p:nvGrpSpPr>
          <p:grpSpPr>
            <a:xfrm>
              <a:off x="577768" y="555757"/>
              <a:ext cx="11036461" cy="526404"/>
              <a:chOff x="577768" y="555757"/>
              <a:chExt cx="11036461" cy="52640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D8129852-DB09-FB2C-AD4C-0B7BB68A5DBA}"/>
                  </a:ext>
                </a:extLst>
              </p:cNvPr>
              <p:cNvSpPr/>
              <p:nvPr/>
            </p:nvSpPr>
            <p:spPr>
              <a:xfrm>
                <a:off x="577768" y="555757"/>
                <a:ext cx="1260657" cy="526404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現状</a:t>
                </a: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76AFEDF4-C8F9-CD44-7232-9AD586DDE5FB}"/>
                  </a:ext>
                </a:extLst>
              </p:cNvPr>
              <p:cNvSpPr/>
              <p:nvPr/>
            </p:nvSpPr>
            <p:spPr>
              <a:xfrm>
                <a:off x="1838425" y="555757"/>
                <a:ext cx="9775804" cy="52640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事業は継続しているが、成長の手応えが薄れている</a:t>
                </a:r>
              </a:p>
            </p:txBody>
          </p:sp>
        </p:grp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3F69635-B409-DE60-DD44-FBC6D5118C63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現状と課題</a:t>
            </a:r>
          </a:p>
        </p:txBody>
      </p:sp>
    </p:spTree>
    <p:extLst>
      <p:ext uri="{BB962C8B-B14F-4D97-AF65-F5344CB8AC3E}">
        <p14:creationId xmlns:p14="http://schemas.microsoft.com/office/powerpoint/2010/main" val="305248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159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