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46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82D4B3-3AF1-4AB9-9DFB-F17F2902E89D}" v="475" dt="2026-02-06T00:12:07.765"/>
    <p1510:client id="{B4F756F1-562A-45BD-8C01-4D4B70F741E1}" v="1" dt="2026-02-06T00:30:02.4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77" d="100"/>
          <a:sy n="77" d="100"/>
        </p:scale>
        <p:origin x="30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30:02.449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30:02.449" v="1609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C0EFB5-C280-C131-6176-57AF953C9D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703B80C-3ACA-D19E-1CB5-E900E7D8708C}"/>
              </a:ext>
            </a:extLst>
          </p:cNvPr>
          <p:cNvSpPr/>
          <p:nvPr/>
        </p:nvSpPr>
        <p:spPr>
          <a:xfrm rot="19793633">
            <a:off x="-1427052" y="887005"/>
            <a:ext cx="15046105" cy="50839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A2CCD435-5757-509B-B78C-F65709892E64}"/>
              </a:ext>
            </a:extLst>
          </p:cNvPr>
          <p:cNvGrpSpPr/>
          <p:nvPr/>
        </p:nvGrpSpPr>
        <p:grpSpPr>
          <a:xfrm>
            <a:off x="2633713" y="1401021"/>
            <a:ext cx="6924574" cy="4055959"/>
            <a:chOff x="4045226" y="1401021"/>
            <a:chExt cx="6924574" cy="4055959"/>
          </a:xfrm>
        </p:grpSpPr>
        <p:grpSp>
          <p:nvGrpSpPr>
            <p:cNvPr id="2" name="グループ化 1">
              <a:extLst>
                <a:ext uri="{FF2B5EF4-FFF2-40B4-BE49-F238E27FC236}">
                  <a16:creationId xmlns:a16="http://schemas.microsoft.com/office/drawing/2014/main" id="{343AC31A-B610-104E-3ABC-0CFC80AFD591}"/>
                </a:ext>
              </a:extLst>
            </p:cNvPr>
            <p:cNvGrpSpPr/>
            <p:nvPr/>
          </p:nvGrpSpPr>
          <p:grpSpPr>
            <a:xfrm>
              <a:off x="6175647" y="1401021"/>
              <a:ext cx="4794153" cy="4055959"/>
              <a:chOff x="957654" y="2082421"/>
              <a:chExt cx="10276692" cy="4461555"/>
            </a:xfrm>
          </p:grpSpPr>
          <p:sp>
            <p:nvSpPr>
              <p:cNvPr id="4" name="正方形/長方形 3">
                <a:extLst>
                  <a:ext uri="{FF2B5EF4-FFF2-40B4-BE49-F238E27FC236}">
                    <a16:creationId xmlns:a16="http://schemas.microsoft.com/office/drawing/2014/main" id="{1F634994-F00E-ED4C-F0D0-2BBC11E6C7B5}"/>
                  </a:ext>
                </a:extLst>
              </p:cNvPr>
              <p:cNvSpPr/>
              <p:nvPr/>
            </p:nvSpPr>
            <p:spPr>
              <a:xfrm>
                <a:off x="957654" y="2082421"/>
                <a:ext cx="10276692" cy="65681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en-US" altLang="ja-JP" sz="1600" b="1" dirty="0">
                    <a:solidFill>
                      <a:schemeClr val="tx1"/>
                    </a:solidFill>
                    <a:latin typeface="+mn-ea"/>
                  </a:rPr>
                  <a:t>01</a:t>
                </a:r>
                <a:r>
                  <a:rPr kumimoji="1" lang="ja-JP" altLang="en-US" sz="1600" b="1" dirty="0">
                    <a:solidFill>
                      <a:schemeClr val="tx1"/>
                    </a:solidFill>
                    <a:latin typeface="+mn-ea"/>
                  </a:rPr>
                  <a:t>　現状分析</a:t>
                </a:r>
                <a:r>
                  <a:rPr kumimoji="1" lang="en-US" altLang="ja-JP" sz="1600" b="1" dirty="0">
                    <a:solidFill>
                      <a:schemeClr val="tx1"/>
                    </a:solidFill>
                    <a:latin typeface="+mn-ea"/>
                  </a:rPr>
                  <a:t>		</a:t>
                </a:r>
                <a:r>
                  <a:rPr kumimoji="1" lang="ja-JP" altLang="en-US" sz="1600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sz="1600" b="1" dirty="0">
                    <a:solidFill>
                      <a:schemeClr val="tx1"/>
                    </a:solidFill>
                    <a:latin typeface="+mn-ea"/>
                  </a:rPr>
                  <a:t>p1</a:t>
                </a:r>
                <a:endParaRPr kumimoji="1" lang="ja-JP" altLang="en-US" sz="16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5" name="正方形/長方形 4">
                <a:extLst>
                  <a:ext uri="{FF2B5EF4-FFF2-40B4-BE49-F238E27FC236}">
                    <a16:creationId xmlns:a16="http://schemas.microsoft.com/office/drawing/2014/main" id="{2209CD71-E25C-744D-A5F9-6F692D94B768}"/>
                  </a:ext>
                </a:extLst>
              </p:cNvPr>
              <p:cNvSpPr/>
              <p:nvPr/>
            </p:nvSpPr>
            <p:spPr>
              <a:xfrm>
                <a:off x="957654" y="2843369"/>
                <a:ext cx="10276692" cy="65681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en-US" altLang="ja-JP" sz="1600" b="1" dirty="0">
                    <a:solidFill>
                      <a:schemeClr val="tx1"/>
                    </a:solidFill>
                    <a:latin typeface="+mn-ea"/>
                  </a:rPr>
                  <a:t>02</a:t>
                </a:r>
                <a:r>
                  <a:rPr kumimoji="1" lang="ja-JP" altLang="en-US" sz="1600" b="1" dirty="0">
                    <a:solidFill>
                      <a:schemeClr val="tx1"/>
                    </a:solidFill>
                    <a:latin typeface="+mn-ea"/>
                  </a:rPr>
                  <a:t>　課題</a:t>
                </a:r>
                <a:r>
                  <a:rPr kumimoji="1" lang="en-US" altLang="ja-JP" sz="1600" b="1" dirty="0">
                    <a:solidFill>
                      <a:schemeClr val="tx1"/>
                    </a:solidFill>
                    <a:latin typeface="+mn-ea"/>
                  </a:rPr>
                  <a:t>			</a:t>
                </a:r>
                <a:r>
                  <a:rPr kumimoji="1" lang="ja-JP" altLang="en-US" sz="1600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sz="1600" b="1" dirty="0">
                    <a:solidFill>
                      <a:schemeClr val="tx1"/>
                    </a:solidFill>
                    <a:latin typeface="+mn-ea"/>
                  </a:rPr>
                  <a:t>p2</a:t>
                </a:r>
                <a:endParaRPr kumimoji="1" lang="ja-JP" altLang="en-US" sz="16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6" name="正方形/長方形 5">
                <a:extLst>
                  <a:ext uri="{FF2B5EF4-FFF2-40B4-BE49-F238E27FC236}">
                    <a16:creationId xmlns:a16="http://schemas.microsoft.com/office/drawing/2014/main" id="{FA833C97-0CAF-6342-856E-435977E907CA}"/>
                  </a:ext>
                </a:extLst>
              </p:cNvPr>
              <p:cNvSpPr/>
              <p:nvPr/>
            </p:nvSpPr>
            <p:spPr>
              <a:xfrm>
                <a:off x="957654" y="3604317"/>
                <a:ext cx="10276692" cy="65681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en-US" altLang="ja-JP" sz="1600" b="1" dirty="0">
                    <a:solidFill>
                      <a:schemeClr val="tx1"/>
                    </a:solidFill>
                    <a:latin typeface="+mn-ea"/>
                  </a:rPr>
                  <a:t>03</a:t>
                </a:r>
                <a:r>
                  <a:rPr kumimoji="1" lang="ja-JP" altLang="en-US" sz="1600" b="1" dirty="0">
                    <a:solidFill>
                      <a:schemeClr val="tx1"/>
                    </a:solidFill>
                    <a:latin typeface="+mn-ea"/>
                  </a:rPr>
                  <a:t>　施策案</a:t>
                </a:r>
                <a:r>
                  <a:rPr kumimoji="1" lang="en-US" altLang="ja-JP" sz="1600" b="1" dirty="0">
                    <a:solidFill>
                      <a:schemeClr val="tx1"/>
                    </a:solidFill>
                    <a:latin typeface="+mn-ea"/>
                  </a:rPr>
                  <a:t>		</a:t>
                </a:r>
                <a:r>
                  <a:rPr kumimoji="1" lang="ja-JP" altLang="en-US" sz="1600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sz="1600" b="1" dirty="0">
                    <a:solidFill>
                      <a:schemeClr val="tx1"/>
                    </a:solidFill>
                    <a:latin typeface="+mn-ea"/>
                  </a:rPr>
                  <a:t>p3</a:t>
                </a:r>
                <a:endParaRPr kumimoji="1" lang="ja-JP" altLang="en-US" sz="16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7" name="正方形/長方形 6">
                <a:extLst>
                  <a:ext uri="{FF2B5EF4-FFF2-40B4-BE49-F238E27FC236}">
                    <a16:creationId xmlns:a16="http://schemas.microsoft.com/office/drawing/2014/main" id="{2B81F7FF-41A3-1401-256E-4DC90540DEAC}"/>
                  </a:ext>
                </a:extLst>
              </p:cNvPr>
              <p:cNvSpPr/>
              <p:nvPr/>
            </p:nvSpPr>
            <p:spPr>
              <a:xfrm>
                <a:off x="957654" y="4365265"/>
                <a:ext cx="10276692" cy="65681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en-US" altLang="ja-JP" sz="1600" b="1" dirty="0">
                    <a:solidFill>
                      <a:schemeClr val="tx1"/>
                    </a:solidFill>
                    <a:latin typeface="+mn-ea"/>
                  </a:rPr>
                  <a:t>04</a:t>
                </a:r>
                <a:r>
                  <a:rPr kumimoji="1" lang="ja-JP" altLang="en-US" sz="1600" b="1" dirty="0">
                    <a:solidFill>
                      <a:schemeClr val="tx1"/>
                    </a:solidFill>
                    <a:latin typeface="+mn-ea"/>
                  </a:rPr>
                  <a:t>　</a:t>
                </a:r>
                <a:r>
                  <a:rPr kumimoji="1" lang="en-US" altLang="ja-JP" sz="1600" b="1" dirty="0">
                    <a:solidFill>
                      <a:schemeClr val="tx1"/>
                    </a:solidFill>
                    <a:latin typeface="+mn-ea"/>
                  </a:rPr>
                  <a:t>KPI			</a:t>
                </a:r>
                <a:r>
                  <a:rPr kumimoji="1" lang="ja-JP" altLang="en-US" sz="1600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sz="1600" b="1" dirty="0">
                    <a:solidFill>
                      <a:schemeClr val="tx1"/>
                    </a:solidFill>
                    <a:latin typeface="+mn-ea"/>
                  </a:rPr>
                  <a:t>p4</a:t>
                </a:r>
                <a:endParaRPr kumimoji="1" lang="ja-JP" altLang="en-US" sz="16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8" name="正方形/長方形 7">
                <a:extLst>
                  <a:ext uri="{FF2B5EF4-FFF2-40B4-BE49-F238E27FC236}">
                    <a16:creationId xmlns:a16="http://schemas.microsoft.com/office/drawing/2014/main" id="{5986A91A-67DE-8A54-3EDC-280DA985F0F3}"/>
                  </a:ext>
                </a:extLst>
              </p:cNvPr>
              <p:cNvSpPr/>
              <p:nvPr/>
            </p:nvSpPr>
            <p:spPr>
              <a:xfrm>
                <a:off x="957654" y="5126213"/>
                <a:ext cx="10276692" cy="65681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en-US" altLang="ja-JP" sz="1600" b="1" dirty="0">
                    <a:solidFill>
                      <a:schemeClr val="tx1"/>
                    </a:solidFill>
                    <a:latin typeface="+mn-ea"/>
                  </a:rPr>
                  <a:t>05</a:t>
                </a:r>
                <a:r>
                  <a:rPr kumimoji="1" lang="ja-JP" altLang="en-US" sz="1600" b="1" dirty="0">
                    <a:solidFill>
                      <a:schemeClr val="tx1"/>
                    </a:solidFill>
                    <a:latin typeface="+mn-ea"/>
                  </a:rPr>
                  <a:t>　実行計画</a:t>
                </a:r>
                <a:r>
                  <a:rPr kumimoji="1" lang="en-US" altLang="ja-JP" sz="1600" b="1" dirty="0">
                    <a:solidFill>
                      <a:schemeClr val="tx1"/>
                    </a:solidFill>
                    <a:latin typeface="+mn-ea"/>
                  </a:rPr>
                  <a:t>		</a:t>
                </a:r>
                <a:r>
                  <a:rPr kumimoji="1" lang="ja-JP" altLang="en-US" sz="1600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sz="1600" b="1" dirty="0">
                    <a:solidFill>
                      <a:schemeClr val="tx1"/>
                    </a:solidFill>
                    <a:latin typeface="+mn-ea"/>
                  </a:rPr>
                  <a:t>p5</a:t>
                </a:r>
                <a:endParaRPr kumimoji="1" lang="ja-JP" altLang="en-US" sz="16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9" name="正方形/長方形 8">
                <a:extLst>
                  <a:ext uri="{FF2B5EF4-FFF2-40B4-BE49-F238E27FC236}">
                    <a16:creationId xmlns:a16="http://schemas.microsoft.com/office/drawing/2014/main" id="{EF091750-6FDD-268F-997A-8573F02A0620}"/>
                  </a:ext>
                </a:extLst>
              </p:cNvPr>
              <p:cNvSpPr/>
              <p:nvPr/>
            </p:nvSpPr>
            <p:spPr>
              <a:xfrm>
                <a:off x="957654" y="5887161"/>
                <a:ext cx="10276692" cy="65681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en-US" altLang="ja-JP" sz="1600" b="1" dirty="0">
                    <a:solidFill>
                      <a:schemeClr val="tx1"/>
                    </a:solidFill>
                    <a:latin typeface="+mn-ea"/>
                  </a:rPr>
                  <a:t>06</a:t>
                </a:r>
                <a:r>
                  <a:rPr kumimoji="1" lang="ja-JP" altLang="en-US" sz="1600" b="1" dirty="0">
                    <a:solidFill>
                      <a:schemeClr val="tx1"/>
                    </a:solidFill>
                    <a:latin typeface="+mn-ea"/>
                  </a:rPr>
                  <a:t>　今後の進め方</a:t>
                </a:r>
                <a:r>
                  <a:rPr kumimoji="1" lang="en-US" altLang="ja-JP" sz="1600" b="1" dirty="0">
                    <a:solidFill>
                      <a:schemeClr val="tx1"/>
                    </a:solidFill>
                    <a:latin typeface="+mn-ea"/>
                  </a:rPr>
                  <a:t>		</a:t>
                </a:r>
                <a:r>
                  <a:rPr kumimoji="1" lang="ja-JP" altLang="en-US" sz="1600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sz="1600" b="1" dirty="0">
                    <a:solidFill>
                      <a:schemeClr val="tx1"/>
                    </a:solidFill>
                    <a:latin typeface="+mn-ea"/>
                  </a:rPr>
                  <a:t>p6</a:t>
                </a:r>
                <a:endParaRPr kumimoji="1" lang="ja-JP" altLang="en-US" sz="16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D2276085-DE00-9C1D-A2AC-0F999A3CD886}"/>
                </a:ext>
              </a:extLst>
            </p:cNvPr>
            <p:cNvSpPr/>
            <p:nvPr/>
          </p:nvSpPr>
          <p:spPr>
            <a:xfrm>
              <a:off x="4045226" y="2557265"/>
              <a:ext cx="486729" cy="174347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目次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73450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3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143</Words>
  <Application>Microsoft Office PowerPoint</Application>
  <PresentationFormat>ワイド画面</PresentationFormat>
  <Paragraphs>18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2026-02-06T00:30:02Z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