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00607E-2428-4CE2-8949-51B6CFE59965}" v="1" dt="2026-02-06T00:27:19.576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7:19.573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7:19.573" v="1609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7F643-F9EB-4CAD-A04F-7494A8D78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3A9CC20-2E19-E4F1-22D5-B15E01120426}"/>
              </a:ext>
            </a:extLst>
          </p:cNvPr>
          <p:cNvSpPr/>
          <p:nvPr/>
        </p:nvSpPr>
        <p:spPr>
          <a:xfrm>
            <a:off x="0" y="0"/>
            <a:ext cx="240632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B4BAAB5-A9EA-F477-41ED-51BC65E2A0F0}"/>
              </a:ext>
            </a:extLst>
          </p:cNvPr>
          <p:cNvSpPr/>
          <p:nvPr/>
        </p:nvSpPr>
        <p:spPr>
          <a:xfrm>
            <a:off x="240631" y="0"/>
            <a:ext cx="27735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ABD3BF47-B137-5ADF-6337-C186D8BC52CF}"/>
              </a:ext>
            </a:extLst>
          </p:cNvPr>
          <p:cNvGrpSpPr/>
          <p:nvPr/>
        </p:nvGrpSpPr>
        <p:grpSpPr>
          <a:xfrm>
            <a:off x="3849746" y="966245"/>
            <a:ext cx="6381018" cy="4925509"/>
            <a:chOff x="957654" y="2082421"/>
            <a:chExt cx="10276692" cy="3700607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082241BD-3B60-5B0C-4BF5-F1F0E524BAA4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rgbClr val="FF0000"/>
                  </a:solidFill>
                  <a:latin typeface="+mn-ea"/>
                </a:rPr>
                <a:t>01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比較の観点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64609867-49DB-F69B-513A-77EA9C76C831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rgbClr val="FF0000"/>
                  </a:solidFill>
                  <a:latin typeface="+mn-ea"/>
                </a:rPr>
                <a:t>02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自社サービス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6A37B15F-3426-EC8F-C01C-AB7A1608831D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rgbClr val="FF0000"/>
                  </a:solidFill>
                  <a:latin typeface="+mn-ea"/>
                </a:rPr>
                <a:t>03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競合サービス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BFB8B346-F17F-47D1-A343-978E8BEC3425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rgbClr val="FF0000"/>
                  </a:solidFill>
                  <a:latin typeface="+mn-ea"/>
                </a:rPr>
                <a:t>04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違い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A4736822-2102-211D-2EC9-7926126830B7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rgbClr val="FF0000"/>
                  </a:solidFill>
                  <a:latin typeface="+mn-ea"/>
                </a:rPr>
                <a:t>05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選ばれる理由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DF2A082-965E-3F2F-770E-385E98F769E1}"/>
              </a:ext>
            </a:extLst>
          </p:cNvPr>
          <p:cNvSpPr/>
          <p:nvPr/>
        </p:nvSpPr>
        <p:spPr>
          <a:xfrm>
            <a:off x="610787" y="326024"/>
            <a:ext cx="2033189" cy="8550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2800" b="1" dirty="0">
                <a:solidFill>
                  <a:schemeClr val="bg1"/>
                </a:solidFill>
                <a:latin typeface="+mn-ea"/>
              </a:rPr>
              <a:t>Contents</a:t>
            </a:r>
            <a:endParaRPr kumimoji="1" lang="ja-JP" altLang="en-US" sz="28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46209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134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