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F719AAAA-CBFF-4EF1-A52D-72CCCD185E3D}" v="1" dt="2026-02-06T00:33:04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5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3:04.142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33:04.142" v="1609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03713-C576-38D5-5731-B39D74EB1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>
            <a:extLst>
              <a:ext uri="{FF2B5EF4-FFF2-40B4-BE49-F238E27FC236}">
                <a16:creationId xmlns:a16="http://schemas.microsoft.com/office/drawing/2014/main" id="{35B0F8D6-D8A8-017D-B6C7-D1843F42C35E}"/>
              </a:ext>
            </a:extLst>
          </p:cNvPr>
          <p:cNvSpPr/>
          <p:nvPr/>
        </p:nvSpPr>
        <p:spPr>
          <a:xfrm>
            <a:off x="-2627696" y="-342900"/>
            <a:ext cx="7315198" cy="7543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6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918D2AC-EBDB-420A-F3C1-A4A234A27D6D}"/>
              </a:ext>
            </a:extLst>
          </p:cNvPr>
          <p:cNvSpPr/>
          <p:nvPr/>
        </p:nvSpPr>
        <p:spPr>
          <a:xfrm>
            <a:off x="834771" y="2435742"/>
            <a:ext cx="3412594" cy="19865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目次</a:t>
            </a:r>
            <a:endParaRPr kumimoji="1" lang="en-US" altLang="ja-JP" sz="20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1200"/>
              </a:spcBef>
            </a:pPr>
            <a:r>
              <a:rPr lang="en-US" altLang="ja-JP" sz="6600" b="1" dirty="0">
                <a:solidFill>
                  <a:schemeClr val="bg1"/>
                </a:solidFill>
                <a:latin typeface="+mn-ea"/>
              </a:rPr>
              <a:t>INDEX</a:t>
            </a:r>
            <a:endParaRPr kumimoji="1" lang="ja-JP" altLang="en-US" sz="66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4D83B9EF-F272-4FAB-F932-D7AF46DC3DC4}"/>
              </a:ext>
            </a:extLst>
          </p:cNvPr>
          <p:cNvGrpSpPr/>
          <p:nvPr/>
        </p:nvGrpSpPr>
        <p:grpSpPr>
          <a:xfrm>
            <a:off x="5746233" y="729759"/>
            <a:ext cx="5800925" cy="5398482"/>
            <a:chOff x="957654" y="2082421"/>
            <a:chExt cx="10276692" cy="4461555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472835EC-01A8-1AF2-A57E-70E6D295B8A2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4400" b="1" dirty="0">
                  <a:solidFill>
                    <a:schemeClr val="accent2"/>
                  </a:solidFill>
                  <a:latin typeface="+mn-ea"/>
                </a:rPr>
                <a:t>01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サービス概要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01E8AE41-77FA-B7BA-A912-88116583CA96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4400" b="1" dirty="0">
                  <a:solidFill>
                    <a:schemeClr val="accent2"/>
                  </a:solidFill>
                  <a:latin typeface="+mn-ea"/>
                </a:rPr>
                <a:t>02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解決できる課題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33F193F9-4FA0-60E6-F0B3-EA9498744CF4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4400" b="1" dirty="0">
                  <a:solidFill>
                    <a:schemeClr val="accent2"/>
                  </a:solidFill>
                  <a:latin typeface="+mn-ea"/>
                </a:rPr>
                <a:t>03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提供価値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17A27AF9-AA5E-6772-0171-E84D556116F1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4400" b="1" dirty="0">
                  <a:solidFill>
                    <a:schemeClr val="accent2"/>
                  </a:solidFill>
                  <a:latin typeface="+mn-ea"/>
                </a:rPr>
                <a:t>04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利用の流れ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597BC402-509A-9C30-55DA-30D5844D3CDA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4400" b="1" dirty="0">
                  <a:solidFill>
                    <a:schemeClr val="accent2"/>
                  </a:solidFill>
                  <a:latin typeface="+mn-ea"/>
                </a:rPr>
                <a:t>05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料金体系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8211FE04-8848-E20C-8C0A-A68E927736A0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4400" b="1" dirty="0">
                  <a:solidFill>
                    <a:schemeClr val="accent2"/>
                  </a:solidFill>
                  <a:latin typeface="+mn-ea"/>
                </a:rPr>
                <a:t>06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　導入事例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24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2400" b="1" dirty="0">
                  <a:solidFill>
                    <a:schemeClr val="tx1"/>
                  </a:solidFill>
                  <a:latin typeface="+mn-ea"/>
                </a:rPr>
                <a:t>p6</a:t>
              </a:r>
              <a:endParaRPr kumimoji="1" lang="ja-JP" altLang="en-US" sz="2400" b="1" dirty="0">
                <a:solidFill>
                  <a:schemeClr val="tx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450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143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