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4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64D0DA-6F43-441F-A512-6A3D93D4D456}" v="1" dt="2026-02-06T00:34:12.277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34:12.275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34:12.275" v="1609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8B0D4-9F9F-253D-59D4-E73519CF9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F64A37-9952-7D55-09E7-24485F2BA9F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E50EB06-87C4-B068-2130-C84D308C8C65}"/>
              </a:ext>
            </a:extLst>
          </p:cNvPr>
          <p:cNvGrpSpPr/>
          <p:nvPr/>
        </p:nvGrpSpPr>
        <p:grpSpPr>
          <a:xfrm>
            <a:off x="317527" y="1220478"/>
            <a:ext cx="11556946" cy="5398482"/>
            <a:chOff x="957654" y="2082421"/>
            <a:chExt cx="10276692" cy="4461555"/>
          </a:xfrm>
          <a:solidFill>
            <a:schemeClr val="bg1"/>
          </a:solidFill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AA5208DB-EF04-65FA-8147-42215D685E4F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2800" b="1" dirty="0">
                  <a:solidFill>
                    <a:srgbClr val="FF0000"/>
                  </a:solidFill>
                  <a:latin typeface="+mn-ea"/>
                </a:rPr>
                <a:t>01</a:t>
              </a:r>
              <a:r>
                <a:rPr kumimoji="1" lang="en-US" altLang="ja-JP" sz="28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2800" b="1" dirty="0">
                  <a:solidFill>
                    <a:schemeClr val="tx1"/>
                  </a:solidFill>
                  <a:latin typeface="+mn-ea"/>
                </a:rPr>
                <a:t>事業概要</a:t>
              </a:r>
              <a:r>
                <a:rPr kumimoji="1" lang="en-US" altLang="ja-JP" sz="2800" b="1" dirty="0">
                  <a:solidFill>
                    <a:schemeClr val="tx1"/>
                  </a:solidFill>
                  <a:latin typeface="+mn-ea"/>
                </a:rPr>
                <a:t>									p1</a:t>
              </a:r>
              <a:endParaRPr kumimoji="1" lang="ja-JP" altLang="en-US" sz="28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3496858-4D9A-F691-6B77-F299C4D385E5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02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市場機会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								p2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9CA2A7C-1749-E54B-F657-DAFFA99B51E7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03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競合優位性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								p3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BF497306-384E-E930-F73D-319A8CD51DEE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04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実績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									p4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303AC24F-4E8C-4BF5-5E88-405D1F58BF62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05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成長戦略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								p5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F29B731-F462-4B6F-BE1D-DD026F099C7B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06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</a:t>
              </a:r>
              <a:r>
                <a:rPr kumimoji="1" lang="ja-JP" alt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さいごに</a:t>
              </a:r>
              <a:r>
                <a:rPr kumimoji="1" lang="en-US" altLang="ja-JP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rPr>
                <a:t>									p6</a:t>
              </a:r>
              <a:endPara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endParaRP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5474FFF-5E0C-3246-AC00-0790781A03CA}"/>
              </a:ext>
            </a:extLst>
          </p:cNvPr>
          <p:cNvSpPr/>
          <p:nvPr/>
        </p:nvSpPr>
        <p:spPr>
          <a:xfrm>
            <a:off x="317527" y="263669"/>
            <a:ext cx="11556946" cy="7947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400" b="1" dirty="0">
                <a:solidFill>
                  <a:schemeClr val="bg1"/>
                </a:solidFill>
                <a:latin typeface="+mn-ea"/>
              </a:rPr>
              <a:t>目次</a:t>
            </a:r>
          </a:p>
        </p:txBody>
      </p:sp>
    </p:spTree>
    <p:extLst>
      <p:ext uri="{BB962C8B-B14F-4D97-AF65-F5344CB8AC3E}">
        <p14:creationId xmlns:p14="http://schemas.microsoft.com/office/powerpoint/2010/main" val="406124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172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2026-02-06T00:34:12Z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