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915216-842F-4FF4-8F07-62C5DC9A9E13}" v="1" dt="2026-02-06T00:34:51.292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4:51.291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34:51.291" v="1609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018BC-30BA-C4FB-9D17-2C2912AB2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0F73486-AF89-A75D-8C83-8B27E4D6763D}"/>
              </a:ext>
            </a:extLst>
          </p:cNvPr>
          <p:cNvSpPr/>
          <p:nvPr/>
        </p:nvSpPr>
        <p:spPr>
          <a:xfrm>
            <a:off x="0" y="2435742"/>
            <a:ext cx="3412594" cy="19865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4000" b="1" dirty="0">
                <a:solidFill>
                  <a:schemeClr val="bg1"/>
                </a:solidFill>
                <a:latin typeface="+mn-ea"/>
              </a:rPr>
              <a:t>目次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3C99724-556C-3AF1-2B96-802E493AFBBC}"/>
              </a:ext>
            </a:extLst>
          </p:cNvPr>
          <p:cNvGrpSpPr/>
          <p:nvPr/>
        </p:nvGrpSpPr>
        <p:grpSpPr>
          <a:xfrm>
            <a:off x="4646248" y="1752983"/>
            <a:ext cx="4651757" cy="3352032"/>
            <a:chOff x="957654" y="2082421"/>
            <a:chExt cx="10276692" cy="446155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1F94768-68C1-9DB4-DB70-9ACA93C8AB84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accent5"/>
                  </a:solidFill>
                  <a:latin typeface="+mn-ea"/>
                </a:rPr>
                <a:t>01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事業概要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1A100CCA-FE4C-3D21-A9FE-D51BB7F6D492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b="1" dirty="0">
                  <a:solidFill>
                    <a:schemeClr val="accent5"/>
                  </a:solidFill>
                  <a:latin typeface="+mn-ea"/>
                </a:rPr>
                <a:t>02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市場環境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FD474670-C2F2-B054-D669-E37C4F980F55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b="1" dirty="0">
                  <a:solidFill>
                    <a:schemeClr val="accent5"/>
                  </a:solidFill>
                  <a:latin typeface="+mn-ea"/>
                </a:rPr>
                <a:t>03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競合優位性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B63932C-FE2A-E091-18DD-788CDFF3CB60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b="1" dirty="0">
                  <a:solidFill>
                    <a:schemeClr val="accent5"/>
                  </a:solidFill>
                  <a:latin typeface="+mn-ea"/>
                </a:rPr>
                <a:t>04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ビジネスモデル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64AA66F3-77F7-E9A0-6274-2CE0A746D32E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b="1" dirty="0">
                  <a:solidFill>
                    <a:schemeClr val="accent5"/>
                  </a:solidFill>
                  <a:latin typeface="+mn-ea"/>
                </a:rPr>
                <a:t>05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数値計画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3921E566-1571-0165-608A-EF34E67A432A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b="1" dirty="0">
                  <a:solidFill>
                    <a:schemeClr val="accent5"/>
                  </a:solidFill>
                  <a:latin typeface="+mn-ea"/>
                </a:rPr>
                <a:t>06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　成長戦略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652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140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