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02D44B-E529-4AD1-A35E-210365FBB89E}" v="1" dt="2026-02-06T00:37:27.384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7:27.382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37:27.382" v="1609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7696A-1ED7-016B-D353-4EDB6F014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DB4F1E5-7B2D-B39D-917B-5F5563E8A1AA}"/>
              </a:ext>
            </a:extLst>
          </p:cNvPr>
          <p:cNvGrpSpPr/>
          <p:nvPr/>
        </p:nvGrpSpPr>
        <p:grpSpPr>
          <a:xfrm>
            <a:off x="821687" y="882212"/>
            <a:ext cx="10548627" cy="5093576"/>
            <a:chOff x="607905" y="882212"/>
            <a:chExt cx="10548627" cy="5093576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E9F7297D-C3A8-07AB-D778-98EFC73E2026}"/>
                </a:ext>
              </a:extLst>
            </p:cNvPr>
            <p:cNvGrpSpPr/>
            <p:nvPr/>
          </p:nvGrpSpPr>
          <p:grpSpPr>
            <a:xfrm>
              <a:off x="607905" y="882212"/>
              <a:ext cx="6139404" cy="5093576"/>
              <a:chOff x="5296113" y="2181097"/>
              <a:chExt cx="3812086" cy="3162708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D130B2C7-BAA5-43EA-D5D8-9EE25BD5CC11}"/>
                  </a:ext>
                </a:extLst>
              </p:cNvPr>
              <p:cNvGrpSpPr/>
              <p:nvPr/>
            </p:nvGrpSpPr>
            <p:grpSpPr>
              <a:xfrm>
                <a:off x="5296113" y="2181097"/>
                <a:ext cx="3812086" cy="370755"/>
                <a:chOff x="5296113" y="1514196"/>
                <a:chExt cx="3812086" cy="370755"/>
              </a:xfrm>
            </p:grpSpPr>
            <p:sp>
              <p:nvSpPr>
                <p:cNvPr id="20" name="雲 19">
                  <a:extLst>
                    <a:ext uri="{FF2B5EF4-FFF2-40B4-BE49-F238E27FC236}">
                      <a16:creationId xmlns:a16="http://schemas.microsoft.com/office/drawing/2014/main" id="{A4464151-7238-6002-FCAC-79B021E5CACE}"/>
                    </a:ext>
                  </a:extLst>
                </p:cNvPr>
                <p:cNvSpPr/>
                <p:nvPr/>
              </p:nvSpPr>
              <p:spPr>
                <a:xfrm>
                  <a:off x="5850105" y="1560295"/>
                  <a:ext cx="277868" cy="278554"/>
                </a:xfrm>
                <a:prstGeom prst="cloud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endParaRPr kumimoji="1" lang="ja-JP" altLang="en-US" sz="2400" b="1" dirty="0">
                    <a:solidFill>
                      <a:srgbClr val="1924FF"/>
                    </a:solidFill>
                    <a:latin typeface="+mn-ea"/>
                  </a:endParaRPr>
                </a:p>
              </p:txBody>
            </p:sp>
            <p:sp>
              <p:nvSpPr>
                <p:cNvPr id="21" name="正方形/長方形 20">
                  <a:extLst>
                    <a:ext uri="{FF2B5EF4-FFF2-40B4-BE49-F238E27FC236}">
                      <a16:creationId xmlns:a16="http://schemas.microsoft.com/office/drawing/2014/main" id="{DEC988F8-5A31-3D1C-CDBE-FAC6B7A6ED08}"/>
                    </a:ext>
                  </a:extLst>
                </p:cNvPr>
                <p:cNvSpPr/>
                <p:nvPr/>
              </p:nvSpPr>
              <p:spPr>
                <a:xfrm>
                  <a:off x="6370871" y="1514196"/>
                  <a:ext cx="2737328" cy="3707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サービス内容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p1</a:t>
                  </a:r>
                  <a:endParaRPr kumimoji="1" lang="ja-JP" altLang="en-US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2" name="正方形/長方形 21">
                  <a:extLst>
                    <a:ext uri="{FF2B5EF4-FFF2-40B4-BE49-F238E27FC236}">
                      <a16:creationId xmlns:a16="http://schemas.microsoft.com/office/drawing/2014/main" id="{F2949A42-78B7-5A41-83F3-94952DD091AC}"/>
                    </a:ext>
                  </a:extLst>
                </p:cNvPr>
                <p:cNvSpPr/>
                <p:nvPr/>
              </p:nvSpPr>
              <p:spPr>
                <a:xfrm>
                  <a:off x="5296113" y="1514196"/>
                  <a:ext cx="369843" cy="3707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>
                          <a:lumMod val="75000"/>
                        </a:schemeClr>
                      </a:solidFill>
                      <a:latin typeface="+mn-ea"/>
                    </a:rPr>
                    <a:t>1</a:t>
                  </a:r>
                  <a:endParaRPr kumimoji="1" lang="ja-JP" altLang="en-US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2E69687A-87F2-983C-ACF4-83F243623B16}"/>
                  </a:ext>
                </a:extLst>
              </p:cNvPr>
              <p:cNvGrpSpPr/>
              <p:nvPr/>
            </p:nvGrpSpPr>
            <p:grpSpPr>
              <a:xfrm>
                <a:off x="5296113" y="2739487"/>
                <a:ext cx="3812086" cy="370755"/>
                <a:chOff x="5296113" y="2205967"/>
                <a:chExt cx="3812086" cy="370755"/>
              </a:xfrm>
            </p:grpSpPr>
            <p:sp>
              <p:nvSpPr>
                <p:cNvPr id="18" name="雲 17">
                  <a:extLst>
                    <a:ext uri="{FF2B5EF4-FFF2-40B4-BE49-F238E27FC236}">
                      <a16:creationId xmlns:a16="http://schemas.microsoft.com/office/drawing/2014/main" id="{C46F7097-36EB-394A-D592-0349713E3E04}"/>
                    </a:ext>
                  </a:extLst>
                </p:cNvPr>
                <p:cNvSpPr/>
                <p:nvPr/>
              </p:nvSpPr>
              <p:spPr>
                <a:xfrm>
                  <a:off x="5850105" y="2252066"/>
                  <a:ext cx="277868" cy="278554"/>
                </a:xfrm>
                <a:prstGeom prst="cloud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endParaRPr kumimoji="1" lang="ja-JP" altLang="en-US" sz="2400" b="1" dirty="0">
                    <a:solidFill>
                      <a:srgbClr val="1924FF"/>
                    </a:solidFill>
                    <a:latin typeface="+mn-ea"/>
                  </a:endParaRPr>
                </a:p>
              </p:txBody>
            </p:sp>
            <p:sp>
              <p:nvSpPr>
                <p:cNvPr id="19" name="正方形/長方形 18">
                  <a:extLst>
                    <a:ext uri="{FF2B5EF4-FFF2-40B4-BE49-F238E27FC236}">
                      <a16:creationId xmlns:a16="http://schemas.microsoft.com/office/drawing/2014/main" id="{4BF92F6E-1FFD-B9F6-E4D4-5EBFECF4F8CE}"/>
                    </a:ext>
                  </a:extLst>
                </p:cNvPr>
                <p:cNvSpPr/>
                <p:nvPr/>
              </p:nvSpPr>
              <p:spPr>
                <a:xfrm>
                  <a:off x="6370871" y="2205967"/>
                  <a:ext cx="2737328" cy="3707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料金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			</a:t>
                  </a: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p2</a:t>
                  </a:r>
                  <a:endParaRPr kumimoji="1" lang="ja-JP" altLang="en-US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3" name="正方形/長方形 22">
                  <a:extLst>
                    <a:ext uri="{FF2B5EF4-FFF2-40B4-BE49-F238E27FC236}">
                      <a16:creationId xmlns:a16="http://schemas.microsoft.com/office/drawing/2014/main" id="{C1CAA196-DBEF-03CC-DBC6-6FC941DAA654}"/>
                    </a:ext>
                  </a:extLst>
                </p:cNvPr>
                <p:cNvSpPr/>
                <p:nvPr/>
              </p:nvSpPr>
              <p:spPr>
                <a:xfrm>
                  <a:off x="5296113" y="2205967"/>
                  <a:ext cx="369843" cy="3707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>
                          <a:lumMod val="75000"/>
                        </a:schemeClr>
                      </a:solidFill>
                      <a:latin typeface="+mn-ea"/>
                    </a:rPr>
                    <a:t>2</a:t>
                  </a:r>
                  <a:endParaRPr kumimoji="1" lang="ja-JP" altLang="en-US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F1082415-78FB-5618-2182-F5D8CBE97FC7}"/>
                  </a:ext>
                </a:extLst>
              </p:cNvPr>
              <p:cNvGrpSpPr/>
              <p:nvPr/>
            </p:nvGrpSpPr>
            <p:grpSpPr>
              <a:xfrm>
                <a:off x="5296113" y="3297878"/>
                <a:ext cx="3812086" cy="370755"/>
                <a:chOff x="5296113" y="2897738"/>
                <a:chExt cx="3812086" cy="370755"/>
              </a:xfrm>
            </p:grpSpPr>
            <p:sp>
              <p:nvSpPr>
                <p:cNvPr id="16" name="雲 15">
                  <a:extLst>
                    <a:ext uri="{FF2B5EF4-FFF2-40B4-BE49-F238E27FC236}">
                      <a16:creationId xmlns:a16="http://schemas.microsoft.com/office/drawing/2014/main" id="{FBBC5514-9054-9652-2298-6F306BBDBE49}"/>
                    </a:ext>
                  </a:extLst>
                </p:cNvPr>
                <p:cNvSpPr/>
                <p:nvPr/>
              </p:nvSpPr>
              <p:spPr>
                <a:xfrm>
                  <a:off x="5850105" y="2943837"/>
                  <a:ext cx="277868" cy="278554"/>
                </a:xfrm>
                <a:prstGeom prst="cloud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endParaRPr kumimoji="1" lang="ja-JP" altLang="en-US" sz="2400" b="1" dirty="0">
                    <a:solidFill>
                      <a:srgbClr val="1924FF"/>
                    </a:solidFill>
                    <a:latin typeface="+mn-ea"/>
                  </a:endParaRPr>
                </a:p>
              </p:txBody>
            </p:sp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BF33E5E1-B7AC-4416-7B97-BC5E36339E3C}"/>
                    </a:ext>
                  </a:extLst>
                </p:cNvPr>
                <p:cNvSpPr/>
                <p:nvPr/>
              </p:nvSpPr>
              <p:spPr>
                <a:xfrm>
                  <a:off x="6370871" y="2897738"/>
                  <a:ext cx="2737328" cy="3707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契約内容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p3</a:t>
                  </a:r>
                  <a:endParaRPr kumimoji="1" lang="ja-JP" altLang="en-US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4" name="正方形/長方形 23">
                  <a:extLst>
                    <a:ext uri="{FF2B5EF4-FFF2-40B4-BE49-F238E27FC236}">
                      <a16:creationId xmlns:a16="http://schemas.microsoft.com/office/drawing/2014/main" id="{94768BC2-ABCB-A2D8-7C51-92F7051D8CE1}"/>
                    </a:ext>
                  </a:extLst>
                </p:cNvPr>
                <p:cNvSpPr/>
                <p:nvPr/>
              </p:nvSpPr>
              <p:spPr>
                <a:xfrm>
                  <a:off x="5296113" y="2897738"/>
                  <a:ext cx="369843" cy="3707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>
                          <a:lumMod val="75000"/>
                        </a:schemeClr>
                      </a:solidFill>
                      <a:latin typeface="+mn-ea"/>
                    </a:rPr>
                    <a:t>3</a:t>
                  </a:r>
                  <a:endParaRPr kumimoji="1" lang="ja-JP" altLang="en-US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0869BC92-573F-75D9-943C-91C2AA51B0E7}"/>
                  </a:ext>
                </a:extLst>
              </p:cNvPr>
              <p:cNvGrpSpPr/>
              <p:nvPr/>
            </p:nvGrpSpPr>
            <p:grpSpPr>
              <a:xfrm>
                <a:off x="5296113" y="3856269"/>
                <a:ext cx="3812086" cy="370755"/>
                <a:chOff x="5296113" y="3589509"/>
                <a:chExt cx="3812086" cy="370755"/>
              </a:xfrm>
            </p:grpSpPr>
            <p:sp>
              <p:nvSpPr>
                <p:cNvPr id="14" name="雲 13">
                  <a:extLst>
                    <a:ext uri="{FF2B5EF4-FFF2-40B4-BE49-F238E27FC236}">
                      <a16:creationId xmlns:a16="http://schemas.microsoft.com/office/drawing/2014/main" id="{996DB60C-13B4-804E-32CA-8819A60E43A4}"/>
                    </a:ext>
                  </a:extLst>
                </p:cNvPr>
                <p:cNvSpPr/>
                <p:nvPr/>
              </p:nvSpPr>
              <p:spPr>
                <a:xfrm>
                  <a:off x="5850105" y="3635608"/>
                  <a:ext cx="277868" cy="278554"/>
                </a:xfrm>
                <a:prstGeom prst="cloud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endParaRPr kumimoji="1" lang="ja-JP" altLang="en-US" sz="2400" b="1" dirty="0">
                    <a:solidFill>
                      <a:srgbClr val="1924FF"/>
                    </a:solidFill>
                    <a:latin typeface="+mn-ea"/>
                  </a:endParaRPr>
                </a:p>
              </p:txBody>
            </p:sp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9E1ED3CC-C035-87E4-C4BE-58FA4683FFEC}"/>
                    </a:ext>
                  </a:extLst>
                </p:cNvPr>
                <p:cNvSpPr/>
                <p:nvPr/>
              </p:nvSpPr>
              <p:spPr>
                <a:xfrm>
                  <a:off x="6370871" y="3589509"/>
                  <a:ext cx="2737328" cy="3707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ja-JP" altLang="en-US" b="1" dirty="0">
                      <a:solidFill>
                        <a:schemeClr val="tx1"/>
                      </a:solidFill>
                      <a:latin typeface="+mn-ea"/>
                    </a:rPr>
                    <a:t>サポート体制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p4</a:t>
                  </a:r>
                  <a:endParaRPr kumimoji="1" lang="ja-JP" altLang="en-US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710D9626-6214-F9F0-86AB-D8A6B85B2252}"/>
                    </a:ext>
                  </a:extLst>
                </p:cNvPr>
                <p:cNvSpPr/>
                <p:nvPr/>
              </p:nvSpPr>
              <p:spPr>
                <a:xfrm>
                  <a:off x="5296113" y="3589509"/>
                  <a:ext cx="369843" cy="3707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>
                          <a:lumMod val="75000"/>
                        </a:schemeClr>
                      </a:solidFill>
                      <a:latin typeface="+mn-ea"/>
                    </a:rPr>
                    <a:t>4</a:t>
                  </a:r>
                  <a:endParaRPr kumimoji="1" lang="ja-JP" altLang="en-US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2DA30E2D-405A-5519-D8D7-3CDB02589C4C}"/>
                  </a:ext>
                </a:extLst>
              </p:cNvPr>
              <p:cNvGrpSpPr/>
              <p:nvPr/>
            </p:nvGrpSpPr>
            <p:grpSpPr>
              <a:xfrm>
                <a:off x="5296113" y="4414660"/>
                <a:ext cx="3812086" cy="370755"/>
                <a:chOff x="5296113" y="4281280"/>
                <a:chExt cx="3812086" cy="370755"/>
              </a:xfrm>
            </p:grpSpPr>
            <p:sp>
              <p:nvSpPr>
                <p:cNvPr id="12" name="雲 11">
                  <a:extLst>
                    <a:ext uri="{FF2B5EF4-FFF2-40B4-BE49-F238E27FC236}">
                      <a16:creationId xmlns:a16="http://schemas.microsoft.com/office/drawing/2014/main" id="{E5832900-CF62-E763-E54F-F2AF59584A4F}"/>
                    </a:ext>
                  </a:extLst>
                </p:cNvPr>
                <p:cNvSpPr/>
                <p:nvPr/>
              </p:nvSpPr>
              <p:spPr>
                <a:xfrm>
                  <a:off x="5850105" y="4327379"/>
                  <a:ext cx="277868" cy="278554"/>
                </a:xfrm>
                <a:prstGeom prst="cloud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endParaRPr kumimoji="1" lang="ja-JP" altLang="en-US" sz="2400" b="1" dirty="0">
                    <a:solidFill>
                      <a:srgbClr val="1924FF"/>
                    </a:solidFill>
                    <a:latin typeface="+mn-ea"/>
                  </a:endParaRPr>
                </a:p>
              </p:txBody>
            </p:sp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587304D1-FE95-5B91-DB30-2DF3D5862EBE}"/>
                    </a:ext>
                  </a:extLst>
                </p:cNvPr>
                <p:cNvSpPr/>
                <p:nvPr/>
              </p:nvSpPr>
              <p:spPr>
                <a:xfrm>
                  <a:off x="6370871" y="4281280"/>
                  <a:ext cx="2737328" cy="3707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担当者のご紹介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p5</a:t>
                  </a:r>
                  <a:endParaRPr kumimoji="1" lang="ja-JP" altLang="en-US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B34E4474-8FA9-F5D8-964B-CC661C7BF049}"/>
                    </a:ext>
                  </a:extLst>
                </p:cNvPr>
                <p:cNvSpPr/>
                <p:nvPr/>
              </p:nvSpPr>
              <p:spPr>
                <a:xfrm>
                  <a:off x="5296113" y="4281280"/>
                  <a:ext cx="369843" cy="3707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>
                          <a:lumMod val="75000"/>
                        </a:schemeClr>
                      </a:solidFill>
                      <a:latin typeface="+mn-ea"/>
                    </a:rPr>
                    <a:t>5</a:t>
                  </a:r>
                  <a:endParaRPr kumimoji="1" lang="ja-JP" altLang="en-US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F0B656CE-9B43-0EEA-6FF7-3FBC4023CABA}"/>
                  </a:ext>
                </a:extLst>
              </p:cNvPr>
              <p:cNvGrpSpPr/>
              <p:nvPr/>
            </p:nvGrpSpPr>
            <p:grpSpPr>
              <a:xfrm>
                <a:off x="5296113" y="4973050"/>
                <a:ext cx="3812086" cy="370755"/>
                <a:chOff x="5296113" y="4973050"/>
                <a:chExt cx="3812086" cy="370755"/>
              </a:xfrm>
            </p:grpSpPr>
            <p:sp>
              <p:nvSpPr>
                <p:cNvPr id="10" name="雲 9">
                  <a:extLst>
                    <a:ext uri="{FF2B5EF4-FFF2-40B4-BE49-F238E27FC236}">
                      <a16:creationId xmlns:a16="http://schemas.microsoft.com/office/drawing/2014/main" id="{CA165856-8710-B7E4-25D3-B1FD35EAA0D4}"/>
                    </a:ext>
                  </a:extLst>
                </p:cNvPr>
                <p:cNvSpPr/>
                <p:nvPr/>
              </p:nvSpPr>
              <p:spPr>
                <a:xfrm>
                  <a:off x="5850105" y="5019149"/>
                  <a:ext cx="277868" cy="278554"/>
                </a:xfrm>
                <a:prstGeom prst="cloud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endParaRPr kumimoji="1" lang="ja-JP" altLang="en-US" sz="2400" b="1" dirty="0">
                    <a:solidFill>
                      <a:srgbClr val="1924FF"/>
                    </a:solidFill>
                    <a:latin typeface="+mn-ea"/>
                  </a:endParaRP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4139CB78-49A6-A2EF-5097-D77D349E041C}"/>
                    </a:ext>
                  </a:extLst>
                </p:cNvPr>
                <p:cNvSpPr/>
                <p:nvPr/>
              </p:nvSpPr>
              <p:spPr>
                <a:xfrm>
                  <a:off x="6370871" y="4973050"/>
                  <a:ext cx="2737328" cy="3707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ja-JP" altLang="en-US" b="1" dirty="0">
                      <a:solidFill>
                        <a:schemeClr val="tx1"/>
                      </a:solidFill>
                      <a:latin typeface="+mn-ea"/>
                    </a:rPr>
                    <a:t>お問い合わせ先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		</a:t>
                  </a:r>
                  <a:r>
                    <a:rPr kumimoji="1" lang="ja-JP" altLang="en-US" b="1" dirty="0">
                      <a:solidFill>
                        <a:schemeClr val="tx1"/>
                      </a:solidFill>
                      <a:latin typeface="+mn-ea"/>
                    </a:rPr>
                    <a:t>・・・</a:t>
                  </a:r>
                  <a:r>
                    <a:rPr kumimoji="1" lang="en-US" altLang="ja-JP" b="1" dirty="0">
                      <a:solidFill>
                        <a:schemeClr val="tx1"/>
                      </a:solidFill>
                      <a:latin typeface="+mn-ea"/>
                    </a:rPr>
                    <a:t>p6</a:t>
                  </a:r>
                  <a:endParaRPr kumimoji="1" lang="ja-JP" altLang="en-US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A06A0692-7022-0AF8-38B8-DAFEB0008D55}"/>
                    </a:ext>
                  </a:extLst>
                </p:cNvPr>
                <p:cNvSpPr/>
                <p:nvPr/>
              </p:nvSpPr>
              <p:spPr>
                <a:xfrm>
                  <a:off x="5296113" y="4973050"/>
                  <a:ext cx="369843" cy="3707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en-US" altLang="ja-JP" sz="2400" b="1" dirty="0">
                      <a:solidFill>
                        <a:schemeClr val="bg1">
                          <a:lumMod val="75000"/>
                        </a:schemeClr>
                      </a:solidFill>
                      <a:latin typeface="+mn-ea"/>
                    </a:rPr>
                    <a:t>6</a:t>
                  </a:r>
                  <a:endParaRPr kumimoji="1" lang="ja-JP" altLang="en-US" sz="2400" b="1" dirty="0">
                    <a:solidFill>
                      <a:schemeClr val="bg1">
                        <a:lumMod val="75000"/>
                      </a:schemeClr>
                    </a:solidFill>
                    <a:latin typeface="+mn-ea"/>
                  </a:endParaRPr>
                </a:p>
              </p:txBody>
            </p:sp>
          </p:grp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38BBB60-8742-7D1C-1DFF-7BF4279C3BEC}"/>
                </a:ext>
              </a:extLst>
            </p:cNvPr>
            <p:cNvSpPr/>
            <p:nvPr/>
          </p:nvSpPr>
          <p:spPr>
            <a:xfrm>
              <a:off x="7513147" y="2295245"/>
              <a:ext cx="3643385" cy="22675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accent6"/>
                  </a:solidFill>
                  <a:latin typeface="+mn-ea"/>
                </a:rPr>
                <a:t>本資料ではサービス内容を</a:t>
              </a:r>
              <a:endParaRPr kumimoji="1" lang="en-US" altLang="ja-JP" b="1" dirty="0">
                <a:solidFill>
                  <a:schemeClr val="accent6"/>
                </a:solidFill>
                <a:latin typeface="+mn-ea"/>
              </a:endParaRPr>
            </a:p>
            <a:p>
              <a:pPr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accent6"/>
                  </a:solidFill>
                  <a:latin typeface="+mn-ea"/>
                </a:rPr>
                <a:t>ご紹介させていただいた後、</a:t>
              </a:r>
              <a:endParaRPr kumimoji="1" lang="en-US" altLang="ja-JP" b="1" dirty="0">
                <a:solidFill>
                  <a:schemeClr val="accent6"/>
                </a:solidFill>
                <a:latin typeface="+mn-ea"/>
              </a:endParaRPr>
            </a:p>
            <a:p>
              <a:pPr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accent6"/>
                  </a:solidFill>
                  <a:latin typeface="+mn-ea"/>
                </a:rPr>
                <a:t>具体的なご支援の内容について</a:t>
              </a:r>
              <a:endParaRPr kumimoji="1" lang="en-US" altLang="ja-JP" b="1" dirty="0">
                <a:solidFill>
                  <a:schemeClr val="accent6"/>
                </a:solidFill>
                <a:latin typeface="+mn-ea"/>
              </a:endParaRPr>
            </a:p>
            <a:p>
              <a:pPr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accent6"/>
                  </a:solidFill>
                  <a:latin typeface="+mn-ea"/>
                </a:rPr>
                <a:t>説明させていただきます。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18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163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