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083CD9-A07D-4B29-A35A-D8D6FAB69CB6}" v="1" dt="2026-02-06T00:38:40.344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8:40.340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8:40.340" v="1609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CE029-2602-BF0E-D27D-1B7C91AAB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E57155-AAB4-1931-75C5-96B21F56FB7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3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D75E41E7-D940-D52A-AC61-CC4DDA47C6D6}"/>
              </a:ext>
            </a:extLst>
          </p:cNvPr>
          <p:cNvSpPr/>
          <p:nvPr/>
        </p:nvSpPr>
        <p:spPr>
          <a:xfrm rot="16200000">
            <a:off x="4956175" y="-377825"/>
            <a:ext cx="6858000" cy="7613650"/>
          </a:xfrm>
          <a:custGeom>
            <a:avLst/>
            <a:gdLst>
              <a:gd name="csX0" fmla="*/ 6858000 w 6858000"/>
              <a:gd name="csY0" fmla="*/ 1517650 h 7613650"/>
              <a:gd name="csX1" fmla="*/ 6858000 w 6858000"/>
              <a:gd name="csY1" fmla="*/ 7613650 h 7613650"/>
              <a:gd name="csX2" fmla="*/ 0 w 6858000"/>
              <a:gd name="csY2" fmla="*/ 7613650 h 7613650"/>
              <a:gd name="csX3" fmla="*/ 0 w 6858000"/>
              <a:gd name="csY3" fmla="*/ 1517650 h 7613650"/>
              <a:gd name="csX4" fmla="*/ 3429000 w 6858000"/>
              <a:gd name="csY4" fmla="*/ 0 h 7613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858000" h="7613650">
                <a:moveTo>
                  <a:pt x="6858000" y="1517650"/>
                </a:moveTo>
                <a:lnTo>
                  <a:pt x="6858000" y="7613650"/>
                </a:lnTo>
                <a:lnTo>
                  <a:pt x="0" y="7613650"/>
                </a:lnTo>
                <a:lnTo>
                  <a:pt x="0" y="1517650"/>
                </a:lnTo>
                <a:lnTo>
                  <a:pt x="34290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1200"/>
              </a:spcBef>
            </a:pPr>
            <a:endParaRPr kumimoji="1" lang="ja-JP" altLang="en-US" sz="32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38B5C48-CF5F-41CB-F818-5FF19DCFCAA7}"/>
              </a:ext>
            </a:extLst>
          </p:cNvPr>
          <p:cNvGrpSpPr/>
          <p:nvPr/>
        </p:nvGrpSpPr>
        <p:grpSpPr>
          <a:xfrm>
            <a:off x="6779958" y="627535"/>
            <a:ext cx="4764342" cy="5602931"/>
            <a:chOff x="6370871" y="2181097"/>
            <a:chExt cx="1994854" cy="3162708"/>
          </a:xfrm>
          <a:noFill/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33994A95-01CA-381A-9CD4-CF3DAAF0B1BF}"/>
                </a:ext>
              </a:extLst>
            </p:cNvPr>
            <p:cNvSpPr/>
            <p:nvPr/>
          </p:nvSpPr>
          <p:spPr>
            <a:xfrm>
              <a:off x="6370871" y="2181097"/>
              <a:ext cx="1994854" cy="3707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3200" b="1" dirty="0">
                  <a:solidFill>
                    <a:schemeClr val="tx1"/>
                  </a:solidFill>
                  <a:latin typeface="+mn-ea"/>
                </a:rPr>
                <a:t>業務全体の概要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4E514FE4-9877-9AEB-823F-6185E7176A1C}"/>
                </a:ext>
              </a:extLst>
            </p:cNvPr>
            <p:cNvSpPr/>
            <p:nvPr/>
          </p:nvSpPr>
          <p:spPr>
            <a:xfrm>
              <a:off x="6370871" y="2739488"/>
              <a:ext cx="1994854" cy="3707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3200" b="1" dirty="0">
                  <a:solidFill>
                    <a:schemeClr val="tx1"/>
                  </a:solidFill>
                  <a:latin typeface="+mn-ea"/>
                </a:rPr>
                <a:t>日常業務の流れ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501121FF-0400-C520-600D-4186E06F1B51}"/>
                </a:ext>
              </a:extLst>
            </p:cNvPr>
            <p:cNvSpPr/>
            <p:nvPr/>
          </p:nvSpPr>
          <p:spPr>
            <a:xfrm>
              <a:off x="6370871" y="3297879"/>
              <a:ext cx="1994854" cy="3707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3200" b="1" dirty="0">
                  <a:solidFill>
                    <a:schemeClr val="tx1"/>
                  </a:solidFill>
                  <a:latin typeface="+mn-ea"/>
                </a:rPr>
                <a:t>重要ポイント</a:t>
              </a: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ECAB9E4E-408D-6C6A-7E1C-0B3D1D717D85}"/>
                </a:ext>
              </a:extLst>
            </p:cNvPr>
            <p:cNvSpPr/>
            <p:nvPr/>
          </p:nvSpPr>
          <p:spPr>
            <a:xfrm>
              <a:off x="6370871" y="3856270"/>
              <a:ext cx="1994854" cy="3707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3200" b="1" dirty="0">
                  <a:solidFill>
                    <a:schemeClr val="tx1"/>
                  </a:solidFill>
                  <a:latin typeface="+mn-ea"/>
                </a:rPr>
                <a:t>注意事項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A0158D6-71A3-2324-DEEF-D76D7EB31EE3}"/>
                </a:ext>
              </a:extLst>
            </p:cNvPr>
            <p:cNvSpPr/>
            <p:nvPr/>
          </p:nvSpPr>
          <p:spPr>
            <a:xfrm>
              <a:off x="6370871" y="4414661"/>
              <a:ext cx="1994854" cy="3707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3200" b="1" dirty="0">
                  <a:solidFill>
                    <a:schemeClr val="tx1"/>
                  </a:solidFill>
                  <a:latin typeface="+mn-ea"/>
                </a:rPr>
                <a:t>関係者一覧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CE488938-183B-BB59-040B-EB85ACD33CCB}"/>
                </a:ext>
              </a:extLst>
            </p:cNvPr>
            <p:cNvSpPr/>
            <p:nvPr/>
          </p:nvSpPr>
          <p:spPr>
            <a:xfrm>
              <a:off x="6370871" y="4973050"/>
              <a:ext cx="1994854" cy="3707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3200" b="1" dirty="0">
                  <a:solidFill>
                    <a:schemeClr val="tx1"/>
                  </a:solidFill>
                  <a:latin typeface="+mn-ea"/>
                </a:rPr>
                <a:t>今後の改善余地</a:t>
              </a:r>
            </a:p>
          </p:txBody>
        </p: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4691C8A-7E60-7747-0006-B1CEDE1EA726}"/>
              </a:ext>
            </a:extLst>
          </p:cNvPr>
          <p:cNvSpPr/>
          <p:nvPr/>
        </p:nvSpPr>
        <p:spPr>
          <a:xfrm>
            <a:off x="1139510" y="3100591"/>
            <a:ext cx="2689347" cy="656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3200" b="1" dirty="0">
                <a:solidFill>
                  <a:schemeClr val="bg1"/>
                </a:solidFill>
                <a:latin typeface="+mn-ea"/>
              </a:rPr>
              <a:t>INDEX</a:t>
            </a:r>
            <a:endParaRPr kumimoji="1" lang="ja-JP" altLang="en-US" sz="32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54433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106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