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FCAD1183-5CB5-4E76-82FF-B572814EE882}" v="1" dt="2026-02-23T10:34:17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4:17.078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34:17.078" v="24290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204FE-93FD-3463-265F-1C9118910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367DF5-9D51-79D5-B8E6-0773739C767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C06BC91-6B95-1632-8B83-A28868C6ACC8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8F526FB7-D1C4-CF52-19DF-2A4715A08379}"/>
              </a:ext>
            </a:extLst>
          </p:cNvPr>
          <p:cNvGrpSpPr/>
          <p:nvPr/>
        </p:nvGrpSpPr>
        <p:grpSpPr>
          <a:xfrm>
            <a:off x="518091" y="1252756"/>
            <a:ext cx="11155819" cy="4940538"/>
            <a:chOff x="1036181" y="1339381"/>
            <a:chExt cx="11155819" cy="4940538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0FFCE357-D24E-F54F-B756-D0C2EFA3C3F7}"/>
                </a:ext>
              </a:extLst>
            </p:cNvPr>
            <p:cNvGrpSpPr/>
            <p:nvPr/>
          </p:nvGrpSpPr>
          <p:grpSpPr>
            <a:xfrm>
              <a:off x="1036181" y="1339381"/>
              <a:ext cx="11155819" cy="626386"/>
              <a:chOff x="1036181" y="1339381"/>
              <a:chExt cx="11155819" cy="626386"/>
            </a:xfrm>
          </p:grpSpPr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3811AA0C-C1E2-9513-4922-09D356B2A6E8}"/>
                  </a:ext>
                </a:extLst>
              </p:cNvPr>
              <p:cNvSpPr/>
              <p:nvPr/>
            </p:nvSpPr>
            <p:spPr>
              <a:xfrm>
                <a:off x="1036181" y="1339381"/>
                <a:ext cx="2400175" cy="626386"/>
              </a:xfrm>
              <a:prstGeom prst="round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経営企画室</a:t>
                </a:r>
              </a:p>
            </p:txBody>
          </p:sp>
          <p:sp>
            <p:nvSpPr>
              <p:cNvPr id="9" name="四角形: 角を丸くする 8">
                <a:extLst>
                  <a:ext uri="{FF2B5EF4-FFF2-40B4-BE49-F238E27FC236}">
                    <a16:creationId xmlns:a16="http://schemas.microsoft.com/office/drawing/2014/main" id="{09EC76DF-BBF9-359C-0916-4AEC8E456492}"/>
                  </a:ext>
                </a:extLst>
              </p:cNvPr>
              <p:cNvSpPr/>
              <p:nvPr/>
            </p:nvSpPr>
            <p:spPr>
              <a:xfrm>
                <a:off x="3667225" y="1339381"/>
                <a:ext cx="8524775" cy="626386"/>
              </a:xfrm>
              <a:prstGeom prst="round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1600" b="1" dirty="0">
                    <a:solidFill>
                      <a:schemeClr val="tx1"/>
                    </a:solidFill>
                    <a:latin typeface="+mn-ea"/>
                  </a:rPr>
                  <a:t>中長期経営戦略の策定と全社</a:t>
                </a:r>
                <a:r>
                  <a:rPr lang="en-US" altLang="ja-JP" sz="1600" b="1" dirty="0">
                    <a:solidFill>
                      <a:schemeClr val="tx1"/>
                    </a:solidFill>
                    <a:latin typeface="+mn-ea"/>
                  </a:rPr>
                  <a:t>KPI</a:t>
                </a:r>
                <a:r>
                  <a:rPr lang="ja-JP" altLang="en-US" sz="1600" b="1" dirty="0">
                    <a:solidFill>
                      <a:schemeClr val="tx1"/>
                    </a:solidFill>
                    <a:latin typeface="+mn-ea"/>
                  </a:rPr>
                  <a:t>設計、重要プロジェクトの進行管理および意思決定支援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CE6B7A03-0C2D-9066-C6C2-D2AF8FAAA5F7}"/>
                </a:ext>
              </a:extLst>
            </p:cNvPr>
            <p:cNvGrpSpPr/>
            <p:nvPr/>
          </p:nvGrpSpPr>
          <p:grpSpPr>
            <a:xfrm>
              <a:off x="1036181" y="2202211"/>
              <a:ext cx="11155819" cy="626386"/>
              <a:chOff x="1036181" y="1339381"/>
              <a:chExt cx="11155819" cy="626386"/>
            </a:xfrm>
          </p:grpSpPr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27C681C4-FBB9-BD06-88F3-C9442D14ABEC}"/>
                  </a:ext>
                </a:extLst>
              </p:cNvPr>
              <p:cNvSpPr/>
              <p:nvPr/>
            </p:nvSpPr>
            <p:spPr>
              <a:xfrm>
                <a:off x="1036181" y="1339381"/>
                <a:ext cx="2400175" cy="626386"/>
              </a:xfrm>
              <a:prstGeom prst="round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営業戦略部</a:t>
                </a:r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365D3A1B-B40F-20A3-F86A-6EA887F64CBB}"/>
                  </a:ext>
                </a:extLst>
              </p:cNvPr>
              <p:cNvSpPr/>
              <p:nvPr/>
            </p:nvSpPr>
            <p:spPr>
              <a:xfrm>
                <a:off x="3667225" y="1339381"/>
                <a:ext cx="8524775" cy="626386"/>
              </a:xfrm>
              <a:prstGeom prst="round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1600" b="1" dirty="0">
                    <a:solidFill>
                      <a:schemeClr val="tx1"/>
                    </a:solidFill>
                    <a:latin typeface="+mn-ea"/>
                  </a:rPr>
                  <a:t>売上拡大に向けた営業戦略の立案、重点顧客の開拓推進、案件管理体制の構築と高度化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7B8418F5-74FD-3AA6-5516-C60C2E7035E6}"/>
                </a:ext>
              </a:extLst>
            </p:cNvPr>
            <p:cNvGrpSpPr/>
            <p:nvPr/>
          </p:nvGrpSpPr>
          <p:grpSpPr>
            <a:xfrm>
              <a:off x="1036181" y="3065041"/>
              <a:ext cx="11155819" cy="626386"/>
              <a:chOff x="1036181" y="1339381"/>
              <a:chExt cx="11155819" cy="626386"/>
            </a:xfrm>
          </p:grpSpPr>
          <p:sp>
            <p:nvSpPr>
              <p:cNvPr id="16" name="四角形: 角を丸くする 15">
                <a:extLst>
                  <a:ext uri="{FF2B5EF4-FFF2-40B4-BE49-F238E27FC236}">
                    <a16:creationId xmlns:a16="http://schemas.microsoft.com/office/drawing/2014/main" id="{2F5CE810-D426-C24A-CF17-A02B40B9528D}"/>
                  </a:ext>
                </a:extLst>
              </p:cNvPr>
              <p:cNvSpPr/>
              <p:nvPr/>
            </p:nvSpPr>
            <p:spPr>
              <a:xfrm>
                <a:off x="1036181" y="1339381"/>
                <a:ext cx="2400175" cy="626386"/>
              </a:xfrm>
              <a:prstGeom prst="round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マーケ部</a:t>
                </a:r>
              </a:p>
            </p:txBody>
          </p:sp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EA7624B2-97A9-9187-571F-9F525F56BFFF}"/>
                  </a:ext>
                </a:extLst>
              </p:cNvPr>
              <p:cNvSpPr/>
              <p:nvPr/>
            </p:nvSpPr>
            <p:spPr>
              <a:xfrm>
                <a:off x="3667225" y="1339381"/>
                <a:ext cx="8524775" cy="626386"/>
              </a:xfrm>
              <a:prstGeom prst="round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1600" b="1" dirty="0">
                    <a:solidFill>
                      <a:schemeClr val="tx1"/>
                    </a:solidFill>
                    <a:latin typeface="+mn-ea"/>
                  </a:rPr>
                  <a:t>市場分析に基づく集客施策の実行、ブランド価値向上施策の設計と発信戦略の最適化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79D4E7B8-B6A9-04BD-3167-472F858AC10C}"/>
                </a:ext>
              </a:extLst>
            </p:cNvPr>
            <p:cNvGrpSpPr/>
            <p:nvPr/>
          </p:nvGrpSpPr>
          <p:grpSpPr>
            <a:xfrm>
              <a:off x="1036181" y="3927871"/>
              <a:ext cx="11155819" cy="626386"/>
              <a:chOff x="1036181" y="1339381"/>
              <a:chExt cx="11155819" cy="626386"/>
            </a:xfrm>
          </p:grpSpPr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A34F557E-DAE4-2664-1367-3D1BCF05444A}"/>
                  </a:ext>
                </a:extLst>
              </p:cNvPr>
              <p:cNvSpPr/>
              <p:nvPr/>
            </p:nvSpPr>
            <p:spPr>
              <a:xfrm>
                <a:off x="1036181" y="1339381"/>
                <a:ext cx="2400175" cy="626386"/>
              </a:xfrm>
              <a:prstGeom prst="round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開発推進部</a:t>
                </a:r>
              </a:p>
            </p:txBody>
          </p:sp>
          <p:sp>
            <p:nvSpPr>
              <p:cNvPr id="21" name="四角形: 角を丸くする 20">
                <a:extLst>
                  <a:ext uri="{FF2B5EF4-FFF2-40B4-BE49-F238E27FC236}">
                    <a16:creationId xmlns:a16="http://schemas.microsoft.com/office/drawing/2014/main" id="{959BACF7-6B35-51E0-DBFC-C2EF310ACA5D}"/>
                  </a:ext>
                </a:extLst>
              </p:cNvPr>
              <p:cNvSpPr/>
              <p:nvPr/>
            </p:nvSpPr>
            <p:spPr>
              <a:xfrm>
                <a:off x="3667225" y="1339381"/>
                <a:ext cx="8524775" cy="626386"/>
              </a:xfrm>
              <a:prstGeom prst="round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1600" b="1" dirty="0">
                    <a:solidFill>
                      <a:schemeClr val="tx1"/>
                    </a:solidFill>
                    <a:latin typeface="+mn-ea"/>
                  </a:rPr>
                  <a:t>新規事業および既存サービスの企画開発推進、品質向上施策の実行と技術基盤の整備</a:t>
                </a:r>
              </a:p>
            </p:txBody>
          </p: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0A8DCDF5-8DC6-EA10-00DF-F2B499FF372F}"/>
                </a:ext>
              </a:extLst>
            </p:cNvPr>
            <p:cNvGrpSpPr/>
            <p:nvPr/>
          </p:nvGrpSpPr>
          <p:grpSpPr>
            <a:xfrm>
              <a:off x="1036181" y="4790701"/>
              <a:ext cx="11155819" cy="626386"/>
              <a:chOff x="1036181" y="1339381"/>
              <a:chExt cx="11155819" cy="626386"/>
            </a:xfrm>
          </p:grpSpPr>
          <p:sp>
            <p:nvSpPr>
              <p:cNvPr id="23" name="四角形: 角を丸くする 22">
                <a:extLst>
                  <a:ext uri="{FF2B5EF4-FFF2-40B4-BE49-F238E27FC236}">
                    <a16:creationId xmlns:a16="http://schemas.microsoft.com/office/drawing/2014/main" id="{32AD79E4-0E11-BA2A-C197-6254F18CBEB4}"/>
                  </a:ext>
                </a:extLst>
              </p:cNvPr>
              <p:cNvSpPr/>
              <p:nvPr/>
            </p:nvSpPr>
            <p:spPr>
              <a:xfrm>
                <a:off x="1036181" y="1339381"/>
                <a:ext cx="2400175" cy="626386"/>
              </a:xfrm>
              <a:prstGeom prst="round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管理本部</a:t>
                </a:r>
              </a:p>
            </p:txBody>
          </p:sp>
          <p:sp>
            <p:nvSpPr>
              <p:cNvPr id="24" name="四角形: 角を丸くする 23">
                <a:extLst>
                  <a:ext uri="{FF2B5EF4-FFF2-40B4-BE49-F238E27FC236}">
                    <a16:creationId xmlns:a16="http://schemas.microsoft.com/office/drawing/2014/main" id="{8CF13FA2-5AF8-0A7C-1C73-F6425F7AD40C}"/>
                  </a:ext>
                </a:extLst>
              </p:cNvPr>
              <p:cNvSpPr/>
              <p:nvPr/>
            </p:nvSpPr>
            <p:spPr>
              <a:xfrm>
                <a:off x="3667225" y="1339381"/>
                <a:ext cx="8524775" cy="626386"/>
              </a:xfrm>
              <a:prstGeom prst="round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1600" b="1" dirty="0">
                    <a:solidFill>
                      <a:schemeClr val="tx1"/>
                    </a:solidFill>
                    <a:latin typeface="+mn-ea"/>
                  </a:rPr>
                  <a:t>財務・法務・総務機能の統括、内部統制体制の整備、経営数値の可視化と資金管理</a:t>
                </a:r>
              </a:p>
            </p:txBody>
          </p:sp>
        </p:grp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F8FB1873-210A-0AE6-1070-5D3D80222310}"/>
                </a:ext>
              </a:extLst>
            </p:cNvPr>
            <p:cNvGrpSpPr/>
            <p:nvPr/>
          </p:nvGrpSpPr>
          <p:grpSpPr>
            <a:xfrm>
              <a:off x="1036181" y="5653533"/>
              <a:ext cx="11155819" cy="626386"/>
              <a:chOff x="1036181" y="1339381"/>
              <a:chExt cx="11155819" cy="626386"/>
            </a:xfrm>
          </p:grpSpPr>
          <p:sp>
            <p:nvSpPr>
              <p:cNvPr id="26" name="四角形: 角を丸くする 25">
                <a:extLst>
                  <a:ext uri="{FF2B5EF4-FFF2-40B4-BE49-F238E27FC236}">
                    <a16:creationId xmlns:a16="http://schemas.microsoft.com/office/drawing/2014/main" id="{CA03E7B3-10C7-DB42-927E-FF447F2C1D9F}"/>
                  </a:ext>
                </a:extLst>
              </p:cNvPr>
              <p:cNvSpPr/>
              <p:nvPr/>
            </p:nvSpPr>
            <p:spPr>
              <a:xfrm>
                <a:off x="1036181" y="1339381"/>
                <a:ext cx="2400175" cy="626386"/>
              </a:xfrm>
              <a:prstGeom prst="roundRect">
                <a:avLst/>
              </a:prstGeom>
              <a:solidFill>
                <a:schemeClr val="accent4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b="1" dirty="0">
                    <a:solidFill>
                      <a:schemeClr val="bg1"/>
                    </a:solidFill>
                    <a:latin typeface="+mn-ea"/>
                  </a:rPr>
                  <a:t>人材戦略室</a:t>
                </a:r>
              </a:p>
            </p:txBody>
          </p: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F66A2B63-AE7F-2F0E-6B2D-2E81AA29F6FA}"/>
                  </a:ext>
                </a:extLst>
              </p:cNvPr>
              <p:cNvSpPr/>
              <p:nvPr/>
            </p:nvSpPr>
            <p:spPr>
              <a:xfrm>
                <a:off x="3667225" y="1339381"/>
                <a:ext cx="8524775" cy="626386"/>
              </a:xfrm>
              <a:prstGeom prst="roundRect">
                <a:avLst/>
              </a:prstGeom>
              <a:solidFill>
                <a:schemeClr val="bg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lang="ja-JP" altLang="en-US" sz="1600" b="1" dirty="0">
                    <a:solidFill>
                      <a:schemeClr val="tx1"/>
                    </a:solidFill>
                    <a:latin typeface="+mn-ea"/>
                  </a:rPr>
                  <a:t>採用戦略の設計と実行、人材育成制度の構築、組織開発および評価制度の高度化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17408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222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