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CA9467-CFCD-45C5-AF5B-E0923315C760}" v="1" dt="2026-02-23T10:34:26.107"/>
    <p1510:client id="{79980810-94E1-4F3C-A0BF-EC6C4E16DBFF}" v="1102" dt="2026-02-23T10:03:20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4:26.105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34:26.105" v="24290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rgbClr val="1924F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カテゴリ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9D-4D8B-B504-6F21118AAF4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カテゴリ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9D-4D8B-B504-6F21118AAF4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カテゴリ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9D-4D8B-B504-6F21118AAF4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系列 3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カテゴリ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9D-4D8B-B504-6F21118AAF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32559263"/>
        <c:axId val="132559743"/>
      </c:barChart>
      <c:catAx>
        <c:axId val="13255926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2559743"/>
        <c:crosses val="autoZero"/>
        <c:auto val="1"/>
        <c:lblAlgn val="ctr"/>
        <c:lblOffset val="100"/>
        <c:noMultiLvlLbl val="0"/>
      </c:catAx>
      <c:valAx>
        <c:axId val="132559743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2559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8321C-F85D-2BDC-83E4-15E9B5761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39111E5-52BF-3A5D-7089-BBADA016BBE2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167E7005-221F-6432-10DD-425765553945}"/>
              </a:ext>
            </a:extLst>
          </p:cNvPr>
          <p:cNvGrpSpPr/>
          <p:nvPr/>
        </p:nvGrpSpPr>
        <p:grpSpPr>
          <a:xfrm>
            <a:off x="522973" y="1013499"/>
            <a:ext cx="11146055" cy="5510742"/>
            <a:chOff x="522972" y="1089699"/>
            <a:chExt cx="11146055" cy="5510742"/>
          </a:xfrm>
        </p:grpSpPr>
        <p:graphicFrame>
          <p:nvGraphicFramePr>
            <p:cNvPr id="5" name="グラフ 4">
              <a:extLst>
                <a:ext uri="{FF2B5EF4-FFF2-40B4-BE49-F238E27FC236}">
                  <a16:creationId xmlns:a16="http://schemas.microsoft.com/office/drawing/2014/main" id="{108FD325-4AC7-2005-095B-FA3572F9766A}"/>
                </a:ext>
              </a:extLst>
            </p:cNvPr>
            <p:cNvGraphicFramePr/>
            <p:nvPr/>
          </p:nvGraphicFramePr>
          <p:xfrm>
            <a:off x="522972" y="1089699"/>
            <a:ext cx="11146055" cy="191765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92FD47DB-B65A-56F3-AE6C-D5DBE0F0984D}"/>
                </a:ext>
              </a:extLst>
            </p:cNvPr>
            <p:cNvSpPr/>
            <p:nvPr/>
          </p:nvSpPr>
          <p:spPr>
            <a:xfrm>
              <a:off x="1321005" y="3791126"/>
              <a:ext cx="1310627" cy="26564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en-US" altLang="ja-JP" sz="1200" b="1" dirty="0">
                  <a:solidFill>
                    <a:schemeClr val="bg1"/>
                  </a:solidFill>
                  <a:latin typeface="+mn-ea"/>
                </a:rPr>
                <a:t>MISSION</a:t>
              </a:r>
              <a:endParaRPr lang="ja-JP" altLang="en-US" sz="12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D772E291-4076-843D-A052-1FB5178EF5C5}"/>
                </a:ext>
              </a:extLst>
            </p:cNvPr>
            <p:cNvSpPr/>
            <p:nvPr/>
          </p:nvSpPr>
          <p:spPr>
            <a:xfrm>
              <a:off x="815390" y="4559210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部門長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20C93276-3B40-D7A3-EBD5-611AFFD758E2}"/>
                </a:ext>
              </a:extLst>
            </p:cNvPr>
            <p:cNvSpPr/>
            <p:nvPr/>
          </p:nvSpPr>
          <p:spPr>
            <a:xfrm>
              <a:off x="815390" y="5109975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設備統括責任者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EAD2FAF4-DA36-65B8-FA07-C57F94BBE696}"/>
                </a:ext>
              </a:extLst>
            </p:cNvPr>
            <p:cNvSpPr/>
            <p:nvPr/>
          </p:nvSpPr>
          <p:spPr>
            <a:xfrm>
              <a:off x="815390" y="5660740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運用管理責任者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ECB29FBD-8B87-7CDB-BBB2-C1F8C9453DF1}"/>
                </a:ext>
              </a:extLst>
            </p:cNvPr>
            <p:cNvSpPr/>
            <p:nvPr/>
          </p:nvSpPr>
          <p:spPr>
            <a:xfrm>
              <a:off x="815390" y="6211504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技術監督</a:t>
              </a:r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88F47D07-78A5-DFEA-9F84-3F119F92961E}"/>
                </a:ext>
              </a:extLst>
            </p:cNvPr>
            <p:cNvSpPr/>
            <p:nvPr/>
          </p:nvSpPr>
          <p:spPr>
            <a:xfrm>
              <a:off x="4067460" y="3791126"/>
              <a:ext cx="1310627" cy="26564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en-US" altLang="ja-JP" sz="1200" b="1" dirty="0">
                  <a:solidFill>
                    <a:schemeClr val="bg1"/>
                  </a:solidFill>
                  <a:latin typeface="+mn-ea"/>
                </a:rPr>
                <a:t>MISSION</a:t>
              </a:r>
              <a:endParaRPr lang="ja-JP" altLang="en-US" sz="12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D54B2527-9164-C917-898D-550DB7BC27AE}"/>
                </a:ext>
              </a:extLst>
            </p:cNvPr>
            <p:cNvSpPr/>
            <p:nvPr/>
          </p:nvSpPr>
          <p:spPr>
            <a:xfrm>
              <a:off x="3561845" y="4559210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部門長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38AE4778-6F19-1926-0359-9D0F05591333}"/>
                </a:ext>
              </a:extLst>
            </p:cNvPr>
            <p:cNvSpPr/>
            <p:nvPr/>
          </p:nvSpPr>
          <p:spPr>
            <a:xfrm>
              <a:off x="3561845" y="5109975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新規事業責任者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6AFB16AA-8EB2-23FC-0207-850B594166B0}"/>
                </a:ext>
              </a:extLst>
            </p:cNvPr>
            <p:cNvSpPr/>
            <p:nvPr/>
          </p:nvSpPr>
          <p:spPr>
            <a:xfrm>
              <a:off x="3561845" y="5660740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アライアンス責任者</a:t>
              </a: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0EAD2257-025D-8A88-F0F4-37179D0F5691}"/>
                </a:ext>
              </a:extLst>
            </p:cNvPr>
            <p:cNvSpPr/>
            <p:nvPr/>
          </p:nvSpPr>
          <p:spPr>
            <a:xfrm>
              <a:off x="3561845" y="6211504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企画推進責任者</a:t>
              </a:r>
            </a:p>
          </p:txBody>
        </p:sp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06107BBB-B6AF-9F20-03F3-F7B61FE4E7B7}"/>
                </a:ext>
              </a:extLst>
            </p:cNvPr>
            <p:cNvSpPr/>
            <p:nvPr/>
          </p:nvSpPr>
          <p:spPr>
            <a:xfrm>
              <a:off x="6813915" y="3791126"/>
              <a:ext cx="1310627" cy="26564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en-US" altLang="ja-JP" sz="1200" b="1" dirty="0">
                  <a:solidFill>
                    <a:schemeClr val="bg1"/>
                  </a:solidFill>
                  <a:latin typeface="+mn-ea"/>
                </a:rPr>
                <a:t>MISSION</a:t>
              </a:r>
              <a:endParaRPr lang="ja-JP" altLang="en-US" sz="12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4135A44A-C0DD-B5D3-8AC8-04B0B7F91225}"/>
                </a:ext>
              </a:extLst>
            </p:cNvPr>
            <p:cNvSpPr/>
            <p:nvPr/>
          </p:nvSpPr>
          <p:spPr>
            <a:xfrm>
              <a:off x="6308300" y="4559210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部門長</a:t>
              </a: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655C4600-AC0D-9B56-1658-F0787122AC6B}"/>
                </a:ext>
              </a:extLst>
            </p:cNvPr>
            <p:cNvSpPr/>
            <p:nvPr/>
          </p:nvSpPr>
          <p:spPr>
            <a:xfrm>
              <a:off x="6308300" y="5109975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法人営業責任者</a:t>
              </a: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2FDD4B16-86A6-3CA9-2BA6-67A1E9629760}"/>
                </a:ext>
              </a:extLst>
            </p:cNvPr>
            <p:cNvSpPr/>
            <p:nvPr/>
          </p:nvSpPr>
          <p:spPr>
            <a:xfrm>
              <a:off x="6308300" y="5660740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マーケ統括</a:t>
              </a: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47CBB74C-66B4-FFC3-1F0F-BA1CB052F8E1}"/>
                </a:ext>
              </a:extLst>
            </p:cNvPr>
            <p:cNvSpPr/>
            <p:nvPr/>
          </p:nvSpPr>
          <p:spPr>
            <a:xfrm>
              <a:off x="6308300" y="6211504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カスタマー責任者</a:t>
              </a:r>
            </a:p>
          </p:txBody>
        </p:sp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C44D9BBC-7422-632A-06EC-D0B93BC4DEA5}"/>
                </a:ext>
              </a:extLst>
            </p:cNvPr>
            <p:cNvSpPr/>
            <p:nvPr/>
          </p:nvSpPr>
          <p:spPr>
            <a:xfrm>
              <a:off x="9560371" y="3791126"/>
              <a:ext cx="1310627" cy="26564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en-US" altLang="ja-JP" sz="1200" b="1" dirty="0">
                  <a:solidFill>
                    <a:schemeClr val="bg1"/>
                  </a:solidFill>
                  <a:latin typeface="+mn-ea"/>
                </a:rPr>
                <a:t>MISSION</a:t>
              </a:r>
              <a:endParaRPr lang="ja-JP" altLang="en-US" sz="12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878BFA49-4DAC-53DE-E198-3FCA7697DEB4}"/>
                </a:ext>
              </a:extLst>
            </p:cNvPr>
            <p:cNvSpPr/>
            <p:nvPr/>
          </p:nvSpPr>
          <p:spPr>
            <a:xfrm>
              <a:off x="9054756" y="4559210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部門長</a:t>
              </a: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02BB34AA-4FBE-ABE2-5F3E-CFFFEF0E0672}"/>
                </a:ext>
              </a:extLst>
            </p:cNvPr>
            <p:cNvSpPr/>
            <p:nvPr/>
          </p:nvSpPr>
          <p:spPr>
            <a:xfrm>
              <a:off x="9054756" y="5109975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財務責任者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9BA697A0-1A98-36AB-CCA0-129E7B538272}"/>
                </a:ext>
              </a:extLst>
            </p:cNvPr>
            <p:cNvSpPr/>
            <p:nvPr/>
          </p:nvSpPr>
          <p:spPr>
            <a:xfrm>
              <a:off x="9054756" y="5660740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人事責任者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13B602F-C44F-39B5-B7A7-03432AB71787}"/>
                </a:ext>
              </a:extLst>
            </p:cNvPr>
            <p:cNvSpPr/>
            <p:nvPr/>
          </p:nvSpPr>
          <p:spPr>
            <a:xfrm>
              <a:off x="9054756" y="6211504"/>
              <a:ext cx="2321856" cy="3889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総務責任者</a:t>
              </a: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6F866FCE-885E-11CA-D519-C9548F9434F8}"/>
                </a:ext>
              </a:extLst>
            </p:cNvPr>
            <p:cNvSpPr/>
            <p:nvPr/>
          </p:nvSpPr>
          <p:spPr>
            <a:xfrm>
              <a:off x="823750" y="1428576"/>
              <a:ext cx="3962170" cy="1220651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lang="ja-JP" altLang="en-US" sz="1400" b="1" dirty="0">
                  <a:solidFill>
                    <a:schemeClr val="bg1"/>
                  </a:solidFill>
                  <a:latin typeface="+mn-ea"/>
                </a:rPr>
                <a:t>発電事業部</a:t>
              </a:r>
              <a:endParaRPr lang="en-US" altLang="ja-JP" sz="1400" b="1" dirty="0">
                <a:solidFill>
                  <a:schemeClr val="bg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lang="en-US" altLang="ja-JP" sz="3600" b="1" dirty="0">
                  <a:solidFill>
                    <a:schemeClr val="bg1"/>
                  </a:solidFill>
                  <a:latin typeface="+mn-ea"/>
                </a:rPr>
                <a:t>40</a:t>
              </a:r>
              <a:r>
                <a:rPr lang="ja-JP" altLang="en-US" sz="1400" b="1" dirty="0">
                  <a:solidFill>
                    <a:schemeClr val="bg1"/>
                  </a:solidFill>
                  <a:latin typeface="+mn-ea"/>
                </a:rPr>
                <a:t>％</a:t>
              </a: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46B6D9F7-9712-7043-427F-94161493C8BA}"/>
                </a:ext>
              </a:extLst>
            </p:cNvPr>
            <p:cNvSpPr/>
            <p:nvPr/>
          </p:nvSpPr>
          <p:spPr>
            <a:xfrm>
              <a:off x="5097771" y="1428576"/>
              <a:ext cx="3090391" cy="1220651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lang="ja-JP" altLang="en-US" sz="1400" b="1" dirty="0">
                  <a:solidFill>
                    <a:schemeClr val="bg1"/>
                  </a:solidFill>
                  <a:latin typeface="+mn-ea"/>
                </a:rPr>
                <a:t>事業開発部</a:t>
              </a:r>
              <a:endParaRPr lang="en-US" altLang="ja-JP" sz="1400" b="1" dirty="0">
                <a:solidFill>
                  <a:schemeClr val="bg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lang="en-US" altLang="ja-JP" sz="3600" b="1" dirty="0">
                  <a:solidFill>
                    <a:schemeClr val="bg1"/>
                  </a:solidFill>
                  <a:latin typeface="+mn-ea"/>
                </a:rPr>
                <a:t>30</a:t>
              </a:r>
              <a:r>
                <a:rPr lang="ja-JP" altLang="en-US" sz="1400" b="1" dirty="0">
                  <a:solidFill>
                    <a:schemeClr val="bg1"/>
                  </a:solidFill>
                  <a:latin typeface="+mn-ea"/>
                </a:rPr>
                <a:t>％</a:t>
              </a: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F0246158-4DAF-6D46-6EFE-ED41EF16B0F8}"/>
                </a:ext>
              </a:extLst>
            </p:cNvPr>
            <p:cNvSpPr/>
            <p:nvPr/>
          </p:nvSpPr>
          <p:spPr>
            <a:xfrm>
              <a:off x="8292278" y="1428576"/>
              <a:ext cx="2110778" cy="1220651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営業推進部</a:t>
              </a:r>
              <a:endParaRPr lang="en-US" altLang="ja-JP" sz="1400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lang="en-US" altLang="ja-JP" sz="3600" b="1" dirty="0">
                  <a:solidFill>
                    <a:schemeClr val="tx1"/>
                  </a:solidFill>
                  <a:latin typeface="+mn-ea"/>
                </a:rPr>
                <a:t>20</a:t>
              </a:r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％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EF526409-20F0-0638-808C-A43F2C29C97F}"/>
                </a:ext>
              </a:extLst>
            </p:cNvPr>
            <p:cNvSpPr/>
            <p:nvPr/>
          </p:nvSpPr>
          <p:spPr>
            <a:xfrm>
              <a:off x="10323343" y="1428576"/>
              <a:ext cx="1310627" cy="1220651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経営管理部部</a:t>
              </a:r>
              <a:endParaRPr lang="en-US" altLang="ja-JP" sz="1400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lang="en-US" altLang="ja-JP" sz="3600" b="1" dirty="0">
                  <a:solidFill>
                    <a:schemeClr val="tx1"/>
                  </a:solidFill>
                  <a:latin typeface="+mn-ea"/>
                </a:rPr>
                <a:t>10</a:t>
              </a:r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％</a:t>
              </a:r>
            </a:p>
          </p:txBody>
        </p:sp>
        <p:sp>
          <p:nvSpPr>
            <p:cNvPr id="35" name="左大かっこ 34">
              <a:extLst>
                <a:ext uri="{FF2B5EF4-FFF2-40B4-BE49-F238E27FC236}">
                  <a16:creationId xmlns:a16="http://schemas.microsoft.com/office/drawing/2014/main" id="{BE219D3A-04D4-179C-5913-C0EF7B6F3A92}"/>
                </a:ext>
              </a:extLst>
            </p:cNvPr>
            <p:cNvSpPr/>
            <p:nvPr/>
          </p:nvSpPr>
          <p:spPr>
            <a:xfrm rot="16200000">
              <a:off x="2749774" y="1119261"/>
              <a:ext cx="140855" cy="3902607"/>
            </a:xfrm>
            <a:prstGeom prst="leftBracke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左大かっこ 35">
              <a:extLst>
                <a:ext uri="{FF2B5EF4-FFF2-40B4-BE49-F238E27FC236}">
                  <a16:creationId xmlns:a16="http://schemas.microsoft.com/office/drawing/2014/main" id="{38A67AA1-9E7A-AE11-E818-D8FBB41C43BD}"/>
                </a:ext>
              </a:extLst>
            </p:cNvPr>
            <p:cNvSpPr/>
            <p:nvPr/>
          </p:nvSpPr>
          <p:spPr>
            <a:xfrm rot="16200000">
              <a:off x="6580489" y="1737799"/>
              <a:ext cx="140855" cy="2665533"/>
            </a:xfrm>
            <a:prstGeom prst="leftBracke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左大かっこ 36">
              <a:extLst>
                <a:ext uri="{FF2B5EF4-FFF2-40B4-BE49-F238E27FC236}">
                  <a16:creationId xmlns:a16="http://schemas.microsoft.com/office/drawing/2014/main" id="{472DDB4A-F5E4-531B-3536-D50D16765D84}"/>
                </a:ext>
              </a:extLst>
            </p:cNvPr>
            <p:cNvSpPr/>
            <p:nvPr/>
          </p:nvSpPr>
          <p:spPr>
            <a:xfrm rot="16200000">
              <a:off x="9236225" y="2243022"/>
              <a:ext cx="140855" cy="1655086"/>
            </a:xfrm>
            <a:prstGeom prst="leftBracke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左大かっこ 37">
              <a:extLst>
                <a:ext uri="{FF2B5EF4-FFF2-40B4-BE49-F238E27FC236}">
                  <a16:creationId xmlns:a16="http://schemas.microsoft.com/office/drawing/2014/main" id="{3A9E9721-D8C3-E904-73F7-4488DA87E597}"/>
                </a:ext>
              </a:extLst>
            </p:cNvPr>
            <p:cNvSpPr/>
            <p:nvPr/>
          </p:nvSpPr>
          <p:spPr>
            <a:xfrm rot="16200000">
              <a:off x="10918573" y="2751512"/>
              <a:ext cx="154941" cy="638107"/>
            </a:xfrm>
            <a:prstGeom prst="leftBracke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0" name="コネクタ: カギ線 49">
              <a:extLst>
                <a:ext uri="{FF2B5EF4-FFF2-40B4-BE49-F238E27FC236}">
                  <a16:creationId xmlns:a16="http://schemas.microsoft.com/office/drawing/2014/main" id="{0BC23F55-7A87-4781-7B6C-BEF08B9E5D74}"/>
                </a:ext>
              </a:extLst>
            </p:cNvPr>
            <p:cNvCxnSpPr>
              <a:cxnSpLocks/>
              <a:stCxn id="35" idx="1"/>
            </p:cNvCxnSpPr>
            <p:nvPr/>
          </p:nvCxnSpPr>
          <p:spPr>
            <a:xfrm rot="5400000">
              <a:off x="2073194" y="3044118"/>
              <a:ext cx="650134" cy="843883"/>
            </a:xfrm>
            <a:prstGeom prst="bentConnector5">
              <a:avLst>
                <a:gd name="adj1" fmla="val 35162"/>
                <a:gd name="adj2" fmla="val 296"/>
                <a:gd name="adj3" fmla="val 64838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コネクタ: カギ線 56">
              <a:extLst>
                <a:ext uri="{FF2B5EF4-FFF2-40B4-BE49-F238E27FC236}">
                  <a16:creationId xmlns:a16="http://schemas.microsoft.com/office/drawing/2014/main" id="{2F33CA7F-AA8D-2FD1-B372-F59B361682DF}"/>
                </a:ext>
              </a:extLst>
            </p:cNvPr>
            <p:cNvCxnSpPr>
              <a:cxnSpLocks/>
              <a:stCxn id="36" idx="1"/>
            </p:cNvCxnSpPr>
            <p:nvPr/>
          </p:nvCxnSpPr>
          <p:spPr>
            <a:xfrm rot="5400000">
              <a:off x="5361780" y="2501988"/>
              <a:ext cx="650133" cy="1928143"/>
            </a:xfrm>
            <a:prstGeom prst="bentConnector5">
              <a:avLst>
                <a:gd name="adj1" fmla="val 35162"/>
                <a:gd name="adj2" fmla="val 143"/>
                <a:gd name="adj3" fmla="val 64838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コネクタ: カギ線 59">
              <a:extLst>
                <a:ext uri="{FF2B5EF4-FFF2-40B4-BE49-F238E27FC236}">
                  <a16:creationId xmlns:a16="http://schemas.microsoft.com/office/drawing/2014/main" id="{0B859A12-47F1-3589-B5E4-8E2F85F89172}"/>
                </a:ext>
              </a:extLst>
            </p:cNvPr>
            <p:cNvCxnSpPr>
              <a:cxnSpLocks/>
              <a:stCxn id="37" idx="1"/>
            </p:cNvCxnSpPr>
            <p:nvPr/>
          </p:nvCxnSpPr>
          <p:spPr>
            <a:xfrm rot="5400000">
              <a:off x="8062875" y="2547347"/>
              <a:ext cx="650133" cy="1837424"/>
            </a:xfrm>
            <a:prstGeom prst="bentConnector5">
              <a:avLst>
                <a:gd name="adj1" fmla="val 35162"/>
                <a:gd name="adj2" fmla="val -15"/>
                <a:gd name="adj3" fmla="val 64838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コネクタ: カギ線 62">
              <a:extLst>
                <a:ext uri="{FF2B5EF4-FFF2-40B4-BE49-F238E27FC236}">
                  <a16:creationId xmlns:a16="http://schemas.microsoft.com/office/drawing/2014/main" id="{B379C630-710A-F102-2A86-B85C96B4827B}"/>
                </a:ext>
              </a:extLst>
            </p:cNvPr>
            <p:cNvCxnSpPr>
              <a:cxnSpLocks/>
              <a:stCxn id="38" idx="1"/>
            </p:cNvCxnSpPr>
            <p:nvPr/>
          </p:nvCxnSpPr>
          <p:spPr>
            <a:xfrm rot="5400000">
              <a:off x="10284320" y="3079402"/>
              <a:ext cx="643090" cy="780359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1A188F4A-A52C-5EFB-4BEC-2D90699DBCB9}"/>
                </a:ext>
              </a:extLst>
            </p:cNvPr>
            <p:cNvSpPr/>
            <p:nvPr/>
          </p:nvSpPr>
          <p:spPr>
            <a:xfrm>
              <a:off x="815390" y="4089379"/>
              <a:ext cx="2321856" cy="427831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再エネ拡大推進</a:t>
              </a:r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04FAD2A4-2EDD-D571-38CE-C69C2E1A8826}"/>
                </a:ext>
              </a:extLst>
            </p:cNvPr>
            <p:cNvSpPr/>
            <p:nvPr/>
          </p:nvSpPr>
          <p:spPr>
            <a:xfrm>
              <a:off x="3561845" y="4089379"/>
              <a:ext cx="2321856" cy="427831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市場創出加速</a:t>
              </a:r>
            </a:p>
          </p:txBody>
        </p:sp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57C8D437-A18F-2867-4924-CFD1BE8005B5}"/>
                </a:ext>
              </a:extLst>
            </p:cNvPr>
            <p:cNvSpPr/>
            <p:nvPr/>
          </p:nvSpPr>
          <p:spPr>
            <a:xfrm>
              <a:off x="6308300" y="4089379"/>
              <a:ext cx="2321856" cy="427831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顧客価値最大化</a:t>
              </a:r>
            </a:p>
          </p:txBody>
        </p:sp>
        <p:sp>
          <p:nvSpPr>
            <p:cNvPr id="76" name="正方形/長方形 75">
              <a:extLst>
                <a:ext uri="{FF2B5EF4-FFF2-40B4-BE49-F238E27FC236}">
                  <a16:creationId xmlns:a16="http://schemas.microsoft.com/office/drawing/2014/main" id="{C964461F-6C36-18C9-0B47-D2EF5B710466}"/>
                </a:ext>
              </a:extLst>
            </p:cNvPr>
            <p:cNvSpPr/>
            <p:nvPr/>
          </p:nvSpPr>
          <p:spPr>
            <a:xfrm>
              <a:off x="9054756" y="4089379"/>
              <a:ext cx="2321856" cy="427831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経営基盤強化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3804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157</Words>
  <Application>Microsoft Office PowerPoint</Application>
  <PresentationFormat>ワイド画面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