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D0457E0B-399C-48AB-B2CA-ACBC78481E00}" v="1" dt="2026-02-23T10:34:50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50.711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34:50.711" v="24290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960F1-FAD9-3351-0FFB-222487364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777EB0A-6148-074E-6E90-14E052A73388}"/>
              </a:ext>
            </a:extLst>
          </p:cNvPr>
          <p:cNvGrpSpPr/>
          <p:nvPr/>
        </p:nvGrpSpPr>
        <p:grpSpPr>
          <a:xfrm>
            <a:off x="623792" y="2352940"/>
            <a:ext cx="10944416" cy="4072075"/>
            <a:chOff x="1609417" y="2110834"/>
            <a:chExt cx="9154624" cy="4479282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6F7ECA4-364A-4734-9C72-F2C26831B76F}"/>
                </a:ext>
              </a:extLst>
            </p:cNvPr>
            <p:cNvGrpSpPr/>
            <p:nvPr/>
          </p:nvGrpSpPr>
          <p:grpSpPr>
            <a:xfrm>
              <a:off x="1609418" y="2110834"/>
              <a:ext cx="9154623" cy="921905"/>
              <a:chOff x="1609418" y="2495297"/>
              <a:chExt cx="9154623" cy="1115506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20821464-93D5-CC9A-7A3B-D1E06C7A4D4C}"/>
                  </a:ext>
                </a:extLst>
              </p:cNvPr>
              <p:cNvSpPr/>
              <p:nvPr/>
            </p:nvSpPr>
            <p:spPr>
              <a:xfrm>
                <a:off x="1609418" y="2495297"/>
                <a:ext cx="1354837" cy="4706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事業統括部</a:t>
                </a:r>
              </a:p>
            </p:txBody>
          </p: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958F19BD-D21D-02E5-DAFD-384E4EC0C895}"/>
                  </a:ext>
                </a:extLst>
              </p:cNvPr>
              <p:cNvSpPr/>
              <p:nvPr/>
            </p:nvSpPr>
            <p:spPr>
              <a:xfrm>
                <a:off x="3185474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新規事業課</a:t>
                </a:r>
              </a:p>
            </p:txBody>
          </p:sp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5C6192CB-4E5D-AB06-E970-D5B96FEC5263}"/>
                  </a:ext>
                </a:extLst>
              </p:cNvPr>
              <p:cNvSpPr/>
              <p:nvPr/>
            </p:nvSpPr>
            <p:spPr>
              <a:xfrm>
                <a:off x="5774670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既存事業課</a:t>
                </a:r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130EF5B8-F88A-8D51-AC0B-A5992DAFA6CB}"/>
                  </a:ext>
                </a:extLst>
              </p:cNvPr>
              <p:cNvSpPr/>
              <p:nvPr/>
            </p:nvSpPr>
            <p:spPr>
              <a:xfrm>
                <a:off x="8363866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商品企画課</a:t>
                </a:r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23DDEFD3-C997-30A3-03C9-27E24B148B5C}"/>
                  </a:ext>
                </a:extLst>
              </p:cNvPr>
              <p:cNvSpPr/>
              <p:nvPr/>
            </p:nvSpPr>
            <p:spPr>
              <a:xfrm>
                <a:off x="3185474" y="3140189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アライアンス推進課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D193B28-DC89-0DED-9120-EC95990327D3}"/>
                </a:ext>
              </a:extLst>
            </p:cNvPr>
            <p:cNvGrpSpPr/>
            <p:nvPr/>
          </p:nvGrpSpPr>
          <p:grpSpPr>
            <a:xfrm>
              <a:off x="1609418" y="3399904"/>
              <a:ext cx="9154623" cy="388937"/>
              <a:chOff x="1609418" y="2495297"/>
              <a:chExt cx="9154623" cy="470614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D128C0A-85E1-67B3-4AE7-38EEB024B9AA}"/>
                  </a:ext>
                </a:extLst>
              </p:cNvPr>
              <p:cNvSpPr/>
              <p:nvPr/>
            </p:nvSpPr>
            <p:spPr>
              <a:xfrm>
                <a:off x="1609418" y="2495297"/>
                <a:ext cx="1354837" cy="4706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営業推進部</a:t>
                </a: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26A32D9C-479B-33C7-DD9B-F5C85DA67F94}"/>
                  </a:ext>
                </a:extLst>
              </p:cNvPr>
              <p:cNvSpPr/>
              <p:nvPr/>
            </p:nvSpPr>
            <p:spPr>
              <a:xfrm>
                <a:off x="3185474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法人営業課</a:t>
                </a:r>
              </a:p>
            </p:txBody>
          </p:sp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364A0779-ED03-F84D-2AE5-05833224F8BF}"/>
                  </a:ext>
                </a:extLst>
              </p:cNvPr>
              <p:cNvSpPr/>
              <p:nvPr/>
            </p:nvSpPr>
            <p:spPr>
              <a:xfrm>
                <a:off x="5774670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個人営業課</a:t>
                </a:r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A79FF388-419C-096E-01D0-236BAC9B3223}"/>
                  </a:ext>
                </a:extLst>
              </p:cNvPr>
              <p:cNvSpPr/>
              <p:nvPr/>
            </p:nvSpPr>
            <p:spPr>
              <a:xfrm>
                <a:off x="8363866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カスタマーサポート課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3AE0C8A6-DC13-63B8-B70E-A462B61322F1}"/>
                </a:ext>
              </a:extLst>
            </p:cNvPr>
            <p:cNvGrpSpPr/>
            <p:nvPr/>
          </p:nvGrpSpPr>
          <p:grpSpPr>
            <a:xfrm>
              <a:off x="1609417" y="4156006"/>
              <a:ext cx="6565428" cy="388937"/>
              <a:chOff x="1609417" y="2495297"/>
              <a:chExt cx="6565428" cy="470614"/>
            </a:xfrm>
          </p:grpSpPr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ED1996F3-FE9A-4D6D-51C0-CA2B6E9891A5}"/>
                  </a:ext>
                </a:extLst>
              </p:cNvPr>
              <p:cNvSpPr/>
              <p:nvPr/>
            </p:nvSpPr>
            <p:spPr>
              <a:xfrm>
                <a:off x="1609417" y="2495297"/>
                <a:ext cx="1354836" cy="4706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開発部</a:t>
                </a:r>
              </a:p>
            </p:txBody>
          </p:sp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2A8A66D0-8CC5-D92C-838A-7561596A91DA}"/>
                  </a:ext>
                </a:extLst>
              </p:cNvPr>
              <p:cNvSpPr/>
              <p:nvPr/>
            </p:nvSpPr>
            <p:spPr>
              <a:xfrm>
                <a:off x="3185474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システム開発課</a:t>
                </a:r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93BB57A5-E351-CE90-8C49-A2E78A516DDB}"/>
                  </a:ext>
                </a:extLst>
              </p:cNvPr>
              <p:cNvSpPr/>
              <p:nvPr/>
            </p:nvSpPr>
            <p:spPr>
              <a:xfrm>
                <a:off x="5774670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保守運用課</a:t>
                </a:r>
              </a:p>
            </p:txBody>
          </p: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848BBFEC-5A7D-5C5A-3DCF-D2510A627CF9}"/>
                </a:ext>
              </a:extLst>
            </p:cNvPr>
            <p:cNvGrpSpPr/>
            <p:nvPr/>
          </p:nvGrpSpPr>
          <p:grpSpPr>
            <a:xfrm>
              <a:off x="1609418" y="4912108"/>
              <a:ext cx="9154623" cy="921905"/>
              <a:chOff x="1609418" y="2495297"/>
              <a:chExt cx="9154623" cy="1115506"/>
            </a:xfrm>
          </p:grpSpPr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2AA78EE8-4612-5BD0-3447-195FA0BA5BA9}"/>
                  </a:ext>
                </a:extLst>
              </p:cNvPr>
              <p:cNvSpPr/>
              <p:nvPr/>
            </p:nvSpPr>
            <p:spPr>
              <a:xfrm>
                <a:off x="1609418" y="2495297"/>
                <a:ext cx="1354837" cy="4706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管理本部</a:t>
                </a:r>
              </a:p>
            </p:txBody>
          </p:sp>
          <p:sp>
            <p:nvSpPr>
              <p:cNvPr id="26" name="四角形: 角を丸くする 25">
                <a:extLst>
                  <a:ext uri="{FF2B5EF4-FFF2-40B4-BE49-F238E27FC236}">
                    <a16:creationId xmlns:a16="http://schemas.microsoft.com/office/drawing/2014/main" id="{6EC9132F-4A66-5150-30F8-144A69B8CC77}"/>
                  </a:ext>
                </a:extLst>
              </p:cNvPr>
              <p:cNvSpPr/>
              <p:nvPr/>
            </p:nvSpPr>
            <p:spPr>
              <a:xfrm>
                <a:off x="3185474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総務課</a:t>
                </a:r>
              </a:p>
            </p:txBody>
          </p:sp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1CADC490-1A40-D075-AFF2-D01888802142}"/>
                  </a:ext>
                </a:extLst>
              </p:cNvPr>
              <p:cNvSpPr/>
              <p:nvPr/>
            </p:nvSpPr>
            <p:spPr>
              <a:xfrm>
                <a:off x="5774670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経理課</a:t>
                </a: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F5EB9F91-2EEA-75DD-F5F1-FFB64C3E3B1D}"/>
                  </a:ext>
                </a:extLst>
              </p:cNvPr>
              <p:cNvSpPr/>
              <p:nvPr/>
            </p:nvSpPr>
            <p:spPr>
              <a:xfrm>
                <a:off x="8363866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人事課</a:t>
                </a:r>
              </a:p>
            </p:txBody>
          </p:sp>
          <p:sp>
            <p:nvSpPr>
              <p:cNvPr id="29" name="四角形: 角を丸くする 28">
                <a:extLst>
                  <a:ext uri="{FF2B5EF4-FFF2-40B4-BE49-F238E27FC236}">
                    <a16:creationId xmlns:a16="http://schemas.microsoft.com/office/drawing/2014/main" id="{C22F25E8-7C91-9ADD-F1C2-DBC5A06E558B}"/>
                  </a:ext>
                </a:extLst>
              </p:cNvPr>
              <p:cNvSpPr/>
              <p:nvPr/>
            </p:nvSpPr>
            <p:spPr>
              <a:xfrm>
                <a:off x="3185474" y="3140189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法務課</a:t>
                </a: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6F4FF033-CA3C-3300-A372-6EC391429180}"/>
                </a:ext>
              </a:extLst>
            </p:cNvPr>
            <p:cNvGrpSpPr/>
            <p:nvPr/>
          </p:nvGrpSpPr>
          <p:grpSpPr>
            <a:xfrm>
              <a:off x="1609417" y="6201179"/>
              <a:ext cx="3976232" cy="388937"/>
              <a:chOff x="1609417" y="2495297"/>
              <a:chExt cx="3976232" cy="470614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1F509AE6-707C-A9F5-A6A5-87D0A225CC05}"/>
                  </a:ext>
                </a:extLst>
              </p:cNvPr>
              <p:cNvSpPr/>
              <p:nvPr/>
            </p:nvSpPr>
            <p:spPr>
              <a:xfrm>
                <a:off x="1609417" y="2495297"/>
                <a:ext cx="1354836" cy="4706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経営企画室</a:t>
                </a:r>
              </a:p>
            </p:txBody>
          </p:sp>
          <p:sp>
            <p:nvSpPr>
              <p:cNvPr id="33" name="四角形: 角を丸くする 32">
                <a:extLst>
                  <a:ext uri="{FF2B5EF4-FFF2-40B4-BE49-F238E27FC236}">
                    <a16:creationId xmlns:a16="http://schemas.microsoft.com/office/drawing/2014/main" id="{DF414E19-A347-0BFB-C24A-4C25E7E562BE}"/>
                  </a:ext>
                </a:extLst>
              </p:cNvPr>
              <p:cNvSpPr/>
              <p:nvPr/>
            </p:nvSpPr>
            <p:spPr>
              <a:xfrm>
                <a:off x="3185474" y="2495297"/>
                <a:ext cx="2400175" cy="470614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tx1"/>
                    </a:solidFill>
                    <a:latin typeface="+mn-ea"/>
                  </a:rPr>
                  <a:t>戦略企画課</a:t>
                </a:r>
              </a:p>
            </p:txBody>
          </p:sp>
        </p:grp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CE2A6A1-E35B-099C-BC50-7B9E7C986DAB}"/>
              </a:ext>
            </a:extLst>
          </p:cNvPr>
          <p:cNvSpPr/>
          <p:nvPr/>
        </p:nvSpPr>
        <p:spPr>
          <a:xfrm>
            <a:off x="0" y="0"/>
            <a:ext cx="12192000" cy="18609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6F049A-AE74-5C87-AB57-FC082650840A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組織図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B6D35EA-97D4-A59F-6A51-6AE2814B4AAF}"/>
              </a:ext>
            </a:extLst>
          </p:cNvPr>
          <p:cNvSpPr/>
          <p:nvPr/>
        </p:nvSpPr>
        <p:spPr>
          <a:xfrm>
            <a:off x="451899" y="843190"/>
            <a:ext cx="11288202" cy="388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地域と共に価値を創り続ける組織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9940FA4-0C9E-CFC5-1C45-F2222FF61540}"/>
              </a:ext>
            </a:extLst>
          </p:cNvPr>
          <p:cNvSpPr/>
          <p:nvPr/>
        </p:nvSpPr>
        <p:spPr>
          <a:xfrm>
            <a:off x="451899" y="1266841"/>
            <a:ext cx="11288202" cy="388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/>
                </a:solidFill>
                <a:latin typeface="+mn-ea"/>
              </a:rPr>
              <a:t>各部門が連携し地域課題の解決を推進します。</a:t>
            </a:r>
          </a:p>
        </p:txBody>
      </p:sp>
    </p:spTree>
    <p:extLst>
      <p:ext uri="{BB962C8B-B14F-4D97-AF65-F5344CB8AC3E}">
        <p14:creationId xmlns:p14="http://schemas.microsoft.com/office/powerpoint/2010/main" val="3742832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140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