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B41A6C7E-7574-4FFF-8636-CF4DC7FD1C45}" v="1" dt="2026-02-23T10:35:42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5:42.050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35:42.050" v="24290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03F6E-C30D-4A89-682D-5ADC730CD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8BDB412-212B-CC78-4C5C-F400F499C615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CABD091A-29FA-5262-37BC-BAA7516A4FFC}"/>
              </a:ext>
            </a:extLst>
          </p:cNvPr>
          <p:cNvGrpSpPr/>
          <p:nvPr/>
        </p:nvGrpSpPr>
        <p:grpSpPr>
          <a:xfrm>
            <a:off x="575912" y="1065486"/>
            <a:ext cx="11040177" cy="2476063"/>
            <a:chOff x="575912" y="1094361"/>
            <a:chExt cx="11040177" cy="2476063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A6C368D7-673E-9766-9690-EA89B952FF83}"/>
                </a:ext>
              </a:extLst>
            </p:cNvPr>
            <p:cNvSpPr/>
            <p:nvPr/>
          </p:nvSpPr>
          <p:spPr>
            <a:xfrm>
              <a:off x="575912" y="1094361"/>
              <a:ext cx="11040177" cy="2476063"/>
            </a:xfrm>
            <a:prstGeom prst="roundRect">
              <a:avLst>
                <a:gd name="adj" fmla="val 12391"/>
              </a:avLst>
            </a:prstGeom>
            <a:solidFill>
              <a:schemeClr val="bg1">
                <a:lumMod val="9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/>
              <a:r>
                <a:rPr lang="ja-JP" altLang="en-US" sz="2400" b="1" dirty="0">
                  <a:solidFill>
                    <a:schemeClr val="accent5"/>
                  </a:solidFill>
                  <a:latin typeface="+mn-ea"/>
                </a:rPr>
                <a:t>臨床開発部</a:t>
              </a:r>
            </a:p>
          </p:txBody>
        </p: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595AA6CB-803B-354E-2B0C-1EF6136A4578}"/>
                </a:ext>
              </a:extLst>
            </p:cNvPr>
            <p:cNvGrpSpPr/>
            <p:nvPr/>
          </p:nvGrpSpPr>
          <p:grpSpPr>
            <a:xfrm>
              <a:off x="1338592" y="1915429"/>
              <a:ext cx="9514817" cy="1376412"/>
              <a:chOff x="1143558" y="1994408"/>
              <a:chExt cx="9514817" cy="1258930"/>
            </a:xfrm>
          </p:grpSpPr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8F41BF21-F15F-2EDD-FF0E-FE5948970BE4}"/>
                  </a:ext>
                </a:extLst>
              </p:cNvPr>
              <p:cNvGrpSpPr/>
              <p:nvPr/>
            </p:nvGrpSpPr>
            <p:grpSpPr>
              <a:xfrm>
                <a:off x="1143558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4" name="正方形/長方形 3">
                  <a:extLst>
                    <a:ext uri="{FF2B5EF4-FFF2-40B4-BE49-F238E27FC236}">
                      <a16:creationId xmlns:a16="http://schemas.microsoft.com/office/drawing/2014/main" id="{41D03DD1-2B59-B329-19A5-9C7D6CD4C547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部門長</a:t>
                  </a:r>
                </a:p>
              </p:txBody>
            </p:sp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11F91E3E-F089-6FFC-F4B3-091DA7554F17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坂本 拓海</a:t>
                  </a:r>
                </a:p>
              </p:txBody>
            </p:sp>
          </p:grp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36C02657-5F13-AEA8-664A-A420B170FA5F}"/>
                  </a:ext>
                </a:extLst>
              </p:cNvPr>
              <p:cNvGrpSpPr/>
              <p:nvPr/>
            </p:nvGrpSpPr>
            <p:grpSpPr>
              <a:xfrm>
                <a:off x="3594792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62CE3747-7F00-8199-D3CB-86568C3F4ADD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臨床統括責任者</a:t>
                  </a:r>
                </a:p>
              </p:txBody>
            </p:sp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234CB560-AD67-A1C0-D693-28EB2655C8D1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西田 真央</a:t>
                  </a:r>
                </a:p>
              </p:txBody>
            </p:sp>
          </p:grp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E91CCC07-52E6-59B8-0EB5-77D8592B64A2}"/>
                  </a:ext>
                </a:extLst>
              </p:cNvPr>
              <p:cNvGrpSpPr/>
              <p:nvPr/>
            </p:nvGrpSpPr>
            <p:grpSpPr>
              <a:xfrm>
                <a:off x="6046026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F4D2188A-B5AE-DAF7-9224-F35B88CC469D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品質管理責任者</a:t>
                  </a:r>
                </a:p>
              </p:txBody>
            </p:sp>
            <p:sp>
              <p:nvSpPr>
                <p:cNvPr id="13" name="正方形/長方形 12">
                  <a:extLst>
                    <a:ext uri="{FF2B5EF4-FFF2-40B4-BE49-F238E27FC236}">
                      <a16:creationId xmlns:a16="http://schemas.microsoft.com/office/drawing/2014/main" id="{BFBFAA95-AF8B-7156-CC83-C33051E118A1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松原 美咲</a:t>
                  </a:r>
                </a:p>
              </p:txBody>
            </p:sp>
          </p:grpSp>
          <p:grpSp>
            <p:nvGrpSpPr>
              <p:cNvPr id="14" name="グループ化 13">
                <a:extLst>
                  <a:ext uri="{FF2B5EF4-FFF2-40B4-BE49-F238E27FC236}">
                    <a16:creationId xmlns:a16="http://schemas.microsoft.com/office/drawing/2014/main" id="{E41E7DAE-4C9B-2B80-0B6F-44F0F6CBF9AC}"/>
                  </a:ext>
                </a:extLst>
              </p:cNvPr>
              <p:cNvGrpSpPr/>
              <p:nvPr/>
            </p:nvGrpSpPr>
            <p:grpSpPr>
              <a:xfrm>
                <a:off x="8497259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FE89C239-85D5-DC6A-1552-051AEA43DDAF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臨床企画担当</a:t>
                  </a:r>
                </a:p>
              </p:txBody>
            </p:sp>
            <p:sp>
              <p:nvSpPr>
                <p:cNvPr id="16" name="正方形/長方形 15">
                  <a:extLst>
                    <a:ext uri="{FF2B5EF4-FFF2-40B4-BE49-F238E27FC236}">
                      <a16:creationId xmlns:a16="http://schemas.microsoft.com/office/drawing/2014/main" id="{F079066B-294D-AAF8-C88F-F7C33FFAE3E3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長谷川 大翔</a:t>
                  </a:r>
                </a:p>
              </p:txBody>
            </p:sp>
          </p:grpSp>
        </p:grp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42C0FC25-ADE9-8DE4-79AE-C3508BC7720B}"/>
              </a:ext>
            </a:extLst>
          </p:cNvPr>
          <p:cNvGrpSpPr/>
          <p:nvPr/>
        </p:nvGrpSpPr>
        <p:grpSpPr>
          <a:xfrm>
            <a:off x="575912" y="3885688"/>
            <a:ext cx="11040177" cy="2476063"/>
            <a:chOff x="575912" y="1094361"/>
            <a:chExt cx="11040177" cy="2476063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1B7DCFC4-B5D8-3439-43DE-25E482748840}"/>
                </a:ext>
              </a:extLst>
            </p:cNvPr>
            <p:cNvSpPr/>
            <p:nvPr/>
          </p:nvSpPr>
          <p:spPr>
            <a:xfrm>
              <a:off x="575912" y="1094361"/>
              <a:ext cx="11040177" cy="2476063"/>
            </a:xfrm>
            <a:prstGeom prst="roundRect">
              <a:avLst>
                <a:gd name="adj" fmla="val 12391"/>
              </a:avLst>
            </a:prstGeom>
            <a:solidFill>
              <a:schemeClr val="bg1">
                <a:lumMod val="9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 algn="ctr"/>
              <a:r>
                <a:rPr lang="ja-JP" altLang="en-US" sz="2400" b="1" dirty="0">
                  <a:solidFill>
                    <a:schemeClr val="accent5"/>
                  </a:solidFill>
                  <a:latin typeface="+mn-ea"/>
                </a:rPr>
                <a:t>事業推進部</a:t>
              </a:r>
            </a:p>
          </p:txBody>
        </p: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76DB7639-3608-1436-B663-928866A8E597}"/>
                </a:ext>
              </a:extLst>
            </p:cNvPr>
            <p:cNvGrpSpPr/>
            <p:nvPr/>
          </p:nvGrpSpPr>
          <p:grpSpPr>
            <a:xfrm>
              <a:off x="1338592" y="1915429"/>
              <a:ext cx="9514817" cy="1376412"/>
              <a:chOff x="1143558" y="1994408"/>
              <a:chExt cx="9514817" cy="1258930"/>
            </a:xfrm>
          </p:grpSpPr>
          <p:grpSp>
            <p:nvGrpSpPr>
              <p:cNvPr id="22" name="グループ化 21">
                <a:extLst>
                  <a:ext uri="{FF2B5EF4-FFF2-40B4-BE49-F238E27FC236}">
                    <a16:creationId xmlns:a16="http://schemas.microsoft.com/office/drawing/2014/main" id="{AD96E0AF-9B34-3EBF-DA35-2A86FD231D44}"/>
                  </a:ext>
                </a:extLst>
              </p:cNvPr>
              <p:cNvGrpSpPr/>
              <p:nvPr/>
            </p:nvGrpSpPr>
            <p:grpSpPr>
              <a:xfrm>
                <a:off x="1143558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32" name="正方形/長方形 31">
                  <a:extLst>
                    <a:ext uri="{FF2B5EF4-FFF2-40B4-BE49-F238E27FC236}">
                      <a16:creationId xmlns:a16="http://schemas.microsoft.com/office/drawing/2014/main" id="{BAC260FC-60C6-9530-ED1C-A0A00CC17CA5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部門長</a:t>
                  </a:r>
                </a:p>
              </p:txBody>
            </p:sp>
            <p:sp>
              <p:nvSpPr>
                <p:cNvPr id="33" name="正方形/長方形 32">
                  <a:extLst>
                    <a:ext uri="{FF2B5EF4-FFF2-40B4-BE49-F238E27FC236}">
                      <a16:creationId xmlns:a16="http://schemas.microsoft.com/office/drawing/2014/main" id="{2C8AB1FF-AB36-5F4B-EF7D-143C27073B42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森川 颯太</a:t>
                  </a:r>
                </a:p>
              </p:txBody>
            </p:sp>
          </p:grpSp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14B80914-BAD0-C995-A234-E702174FCA1B}"/>
                  </a:ext>
                </a:extLst>
              </p:cNvPr>
              <p:cNvGrpSpPr/>
              <p:nvPr/>
            </p:nvGrpSpPr>
            <p:grpSpPr>
              <a:xfrm>
                <a:off x="3594792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CA46F1EC-C063-5F65-4697-002C15589AC3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アライアンス責任者</a:t>
                  </a:r>
                </a:p>
              </p:txBody>
            </p:sp>
            <p:sp>
              <p:nvSpPr>
                <p:cNvPr id="31" name="正方形/長方形 30">
                  <a:extLst>
                    <a:ext uri="{FF2B5EF4-FFF2-40B4-BE49-F238E27FC236}">
                      <a16:creationId xmlns:a16="http://schemas.microsoft.com/office/drawing/2014/main" id="{29922638-0AB9-5E55-7EE8-8E523852E26F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小島 里奈</a:t>
                  </a:r>
                </a:p>
              </p:txBody>
            </p:sp>
          </p:grpSp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CAF498CF-9CAA-35F4-7256-5AEB7D45FF84}"/>
                  </a:ext>
                </a:extLst>
              </p:cNvPr>
              <p:cNvGrpSpPr/>
              <p:nvPr/>
            </p:nvGrpSpPr>
            <p:grpSpPr>
              <a:xfrm>
                <a:off x="6046026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28" name="正方形/長方形 27">
                  <a:extLst>
                    <a:ext uri="{FF2B5EF4-FFF2-40B4-BE49-F238E27FC236}">
                      <a16:creationId xmlns:a16="http://schemas.microsoft.com/office/drawing/2014/main" id="{4F6E6355-BA9B-8E65-C7B8-185B385D10FF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営業統括責任者</a:t>
                  </a:r>
                </a:p>
              </p:txBody>
            </p:sp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87573F8F-0816-9EFA-73BB-9AD83AC2177A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中野 悠斗</a:t>
                  </a:r>
                </a:p>
              </p:txBody>
            </p:sp>
          </p:grp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0CA55EEF-4591-84E8-9A56-26496C26CC6A}"/>
                  </a:ext>
                </a:extLst>
              </p:cNvPr>
              <p:cNvGrpSpPr/>
              <p:nvPr/>
            </p:nvGrpSpPr>
            <p:grpSpPr>
              <a:xfrm>
                <a:off x="8497259" y="1994408"/>
                <a:ext cx="2161116" cy="1258930"/>
                <a:chOff x="1143558" y="1994408"/>
                <a:chExt cx="2522306" cy="1258930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9B549B6B-0A4F-FB43-8890-260EBE8F116A}"/>
                    </a:ext>
                  </a:extLst>
                </p:cNvPr>
                <p:cNvSpPr/>
                <p:nvPr/>
              </p:nvSpPr>
              <p:spPr>
                <a:xfrm>
                  <a:off x="1143558" y="1994408"/>
                  <a:ext cx="2522306" cy="336075"/>
                </a:xfrm>
                <a:prstGeom prst="rect">
                  <a:avLst/>
                </a:prstGeom>
                <a:solidFill>
                  <a:schemeClr val="accent5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dirty="0">
                      <a:solidFill>
                        <a:schemeClr val="bg1"/>
                      </a:solidFill>
                      <a:latin typeface="+mn-ea"/>
                    </a:rPr>
                    <a:t>マーケティング責任者</a:t>
                  </a:r>
                </a:p>
              </p:txBody>
            </p:sp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5FDAFAFB-36EC-F690-D2A7-53B9528A523D}"/>
                    </a:ext>
                  </a:extLst>
                </p:cNvPr>
                <p:cNvSpPr/>
                <p:nvPr/>
              </p:nvSpPr>
              <p:spPr>
                <a:xfrm>
                  <a:off x="1143558" y="2330483"/>
                  <a:ext cx="2522306" cy="92285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高岡 彩花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1124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132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