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7:33.835" v="22946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7:33.835" v="22946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mod ord">
        <pc:chgData name="松浦英宗" userId="9b03fd3a-662f-49ff-9af1-1b93cf7aab22" providerId="ADAL" clId="{56E9DFAE-DDAD-4FCA-8AED-56B2D15DB479}" dt="2026-02-17T08:54:57.414" v="214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7:33.835" v="22946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7:33.835" v="22946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3D5C-76A2-64E9-D614-6F88F713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5A4E7C-3B52-9A3B-2261-0ED718C649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5F59FF-F3D3-4532-084E-F40224BFF0A0}"/>
              </a:ext>
            </a:extLst>
          </p:cNvPr>
          <p:cNvSpPr/>
          <p:nvPr/>
        </p:nvSpPr>
        <p:spPr>
          <a:xfrm>
            <a:off x="0" y="0"/>
            <a:ext cx="12191999" cy="696103"/>
          </a:xfrm>
          <a:prstGeom prst="rect">
            <a:avLst/>
          </a:prstGeom>
          <a:solidFill>
            <a:srgbClr val="00D0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en-US" altLang="ja-JP" sz="4400" b="1" dirty="0">
                <a:solidFill>
                  <a:schemeClr val="bg1"/>
                </a:solidFill>
                <a:latin typeface="+mn-ea"/>
              </a:rPr>
              <a:t>PROFILE</a:t>
            </a:r>
            <a:endParaRPr kumimoji="1" lang="ja-JP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1D713CE-07C2-706B-C30C-A8F2AA6898C1}"/>
              </a:ext>
            </a:extLst>
          </p:cNvPr>
          <p:cNvSpPr/>
          <p:nvPr/>
        </p:nvSpPr>
        <p:spPr>
          <a:xfrm>
            <a:off x="397687" y="3999506"/>
            <a:ext cx="11396627" cy="2462197"/>
          </a:xfrm>
          <a:prstGeom prst="roundRect">
            <a:avLst>
              <a:gd name="adj" fmla="val 8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図 3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FB51A29E-6D58-1912-64E5-77FED757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7" y="1146145"/>
            <a:ext cx="1617430" cy="1617430"/>
          </a:xfrm>
          <a:prstGeom prst="ellipse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1A3AB2-0642-5E25-2924-19DFDFC83A40}"/>
              </a:ext>
            </a:extLst>
          </p:cNvPr>
          <p:cNvSpPr/>
          <p:nvPr/>
        </p:nvSpPr>
        <p:spPr>
          <a:xfrm>
            <a:off x="397688" y="2989310"/>
            <a:ext cx="1617430" cy="4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藤原 恒一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D625CB-2680-CDAA-6FEB-F72A25429520}"/>
              </a:ext>
            </a:extLst>
          </p:cNvPr>
          <p:cNvSpPr/>
          <p:nvPr/>
        </p:nvSpPr>
        <p:spPr>
          <a:xfrm>
            <a:off x="2412804" y="1637969"/>
            <a:ext cx="9381507" cy="1799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D0A8"/>
              </a:buClr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大学卒業後、大手総合商社に入社し、国内外の事業投資および新規事業開発に従事。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D0A8"/>
              </a:buClr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複数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領域のプロジェクトを担当し、事業性評価やパートナー交渉、収益モデル構築を経験。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D0A8"/>
              </a:buClr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その後、戦略コンサルティング会社へ転職し、中堅企業の成長戦略策定や組織改革プロジェクトを支援。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D0A8"/>
              </a:buClr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現場ヒアリングから数値分析、経営層への提言まで一貫して担当し、実行フェーズまで伴走してきた。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D0A8"/>
              </a:buClr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現在は独立し、事業戦略立案と経営支援を中心に活動している。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C014A0-7D10-9CA3-B34B-DAA96B5C9334}"/>
              </a:ext>
            </a:extLst>
          </p:cNvPr>
          <p:cNvSpPr/>
          <p:nvPr/>
        </p:nvSpPr>
        <p:spPr>
          <a:xfrm>
            <a:off x="2412804" y="1146146"/>
            <a:ext cx="9381507" cy="33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1600" b="1" dirty="0">
                <a:solidFill>
                  <a:srgbClr val="00D0A8"/>
                </a:solidFill>
                <a:latin typeface="+mn-ea"/>
              </a:rPr>
              <a:t>経歴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B9C635F-8CE1-8744-A6BA-CA9867994B44}"/>
              </a:ext>
            </a:extLst>
          </p:cNvPr>
          <p:cNvSpPr/>
          <p:nvPr/>
        </p:nvSpPr>
        <p:spPr>
          <a:xfrm>
            <a:off x="681223" y="4161491"/>
            <a:ext cx="10829555" cy="33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1600" b="1" dirty="0">
                <a:solidFill>
                  <a:srgbClr val="00D0A8"/>
                </a:solidFill>
                <a:latin typeface="+mn-ea"/>
              </a:rPr>
              <a:t>メッセージ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BAF1813-2DA6-FCF1-302A-15AFEBA7C942}"/>
              </a:ext>
            </a:extLst>
          </p:cNvPr>
          <p:cNvSpPr/>
          <p:nvPr/>
        </p:nvSpPr>
        <p:spPr>
          <a:xfrm>
            <a:off x="681223" y="4615947"/>
            <a:ext cx="10829555" cy="1570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私が仕事をするうえで大切にしているのは、本質から目をそらさないことです。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表面的な課題の奥には、構造的な原因や組織特有の背景が存在します。それらを丁寧に整理し、関係者が納得できる形で次の一歩を</a:t>
            </a:r>
            <a:br>
              <a:rPr kumimoji="1" lang="en-US" altLang="ja-JP" sz="1400" dirty="0">
                <a:solidFill>
                  <a:schemeClr val="tx1"/>
                </a:solidFill>
                <a:latin typeface="+mn-ea"/>
              </a:rPr>
            </a:b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示すことが、持続的な成果につながると考えています。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また、戦略は描くだけでは意味がありません。実行できる形に落とし込み、現場とともに進めてこそ価値が生まれます。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対話を重ねながら現実的な道筋を描き、挑戦する組織の伴走者であり続けたいと考えています。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6758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317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