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4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8:55.925" v="22946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7T12:28:55.925" v="22946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55.925" v="22946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7T12:28:55.925" v="22946" actId="47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7T12:28:55.925" v="22946" actId="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55.925" v="22946" actId="47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7T12:28:55.925" v="22946" actId="47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7T12:28:55.925" v="22946" actId="47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mod">
        <pc:chgData name="松浦英宗" userId="9b03fd3a-662f-49ff-9af1-1b93cf7aab22" providerId="ADAL" clId="{56E9DFAE-DDAD-4FCA-8AED-56B2D15DB479}" dt="2026-02-17T11:01:33.590" v="22942" actId="2057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del mod ord">
        <pc:chgData name="松浦英宗" userId="9b03fd3a-662f-49ff-9af1-1b93cf7aab22" providerId="ADAL" clId="{56E9DFAE-DDAD-4FCA-8AED-56B2D15DB479}" dt="2026-02-17T12:28:55.925" v="22946" actId="4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del mod ord">
        <pc:chgData name="松浦英宗" userId="9b03fd3a-662f-49ff-9af1-1b93cf7aab22" providerId="ADAL" clId="{56E9DFAE-DDAD-4FCA-8AED-56B2D15DB479}" dt="2026-02-17T12:28:55.925" v="22946" actId="47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BD983-6646-FB89-A2BD-5A63A11EA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A2AAAD7-5129-C2DC-2F15-DF469C6B9DEF}"/>
              </a:ext>
            </a:extLst>
          </p:cNvPr>
          <p:cNvGrpSpPr/>
          <p:nvPr/>
        </p:nvGrpSpPr>
        <p:grpSpPr>
          <a:xfrm rot="20700000">
            <a:off x="4399828" y="5367576"/>
            <a:ext cx="1923155" cy="1177912"/>
            <a:chOff x="5096323" y="1837747"/>
            <a:chExt cx="1923155" cy="1177912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DA3AEA0B-D4F7-0E8F-BF09-15200DEE8C8A}"/>
                </a:ext>
              </a:extLst>
            </p:cNvPr>
            <p:cNvSpPr/>
            <p:nvPr/>
          </p:nvSpPr>
          <p:spPr>
            <a:xfrm rot="19800000">
              <a:off x="5172523" y="1837747"/>
              <a:ext cx="1846955" cy="72249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0AD7832C-47A0-2361-9A12-15D5F3C55727}"/>
                </a:ext>
              </a:extLst>
            </p:cNvPr>
            <p:cNvSpPr/>
            <p:nvPr/>
          </p:nvSpPr>
          <p:spPr>
            <a:xfrm rot="19800000">
              <a:off x="5096323" y="2293161"/>
              <a:ext cx="1846955" cy="72249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17A519-EA5B-D957-6471-4739D5E48F6C}"/>
              </a:ext>
            </a:extLst>
          </p:cNvPr>
          <p:cNvSpPr/>
          <p:nvPr/>
        </p:nvSpPr>
        <p:spPr>
          <a:xfrm>
            <a:off x="0" y="2798430"/>
            <a:ext cx="3174794" cy="44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kumimoji="1" lang="ja-JP" altLang="en-US" sz="3200" b="1" dirty="0">
                <a:solidFill>
                  <a:schemeClr val="accent2"/>
                </a:solidFill>
                <a:latin typeface="+mn-ea"/>
              </a:rPr>
              <a:t>白石 真奈</a:t>
            </a:r>
          </a:p>
        </p:txBody>
      </p:sp>
      <p:pic>
        <p:nvPicPr>
          <p:cNvPr id="2" name="図 1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C0DD1EE1-EC56-AB28-6EB1-F5C516A4E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11" y="3579662"/>
            <a:ext cx="3467105" cy="3467105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D2B44EF-4B30-ED40-62C9-7F94557D6B66}"/>
              </a:ext>
            </a:extLst>
          </p:cNvPr>
          <p:cNvGrpSpPr/>
          <p:nvPr/>
        </p:nvGrpSpPr>
        <p:grpSpPr>
          <a:xfrm rot="20700000">
            <a:off x="10256569" y="522868"/>
            <a:ext cx="1923155" cy="1177912"/>
            <a:chOff x="5096323" y="1837747"/>
            <a:chExt cx="1923155" cy="1177912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FC68BA17-6949-AABA-7624-9E28C498F61E}"/>
                </a:ext>
              </a:extLst>
            </p:cNvPr>
            <p:cNvSpPr/>
            <p:nvPr/>
          </p:nvSpPr>
          <p:spPr>
            <a:xfrm rot="19800000">
              <a:off x="5172523" y="1837747"/>
              <a:ext cx="1846955" cy="72249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951DADD5-6AF3-C8E5-A6DF-4F6B3087B68C}"/>
                </a:ext>
              </a:extLst>
            </p:cNvPr>
            <p:cNvSpPr/>
            <p:nvPr/>
          </p:nvSpPr>
          <p:spPr>
            <a:xfrm rot="19800000">
              <a:off x="5096323" y="2293161"/>
              <a:ext cx="1846955" cy="72249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E63610E-206E-2F36-A663-BB6795079E90}"/>
              </a:ext>
            </a:extLst>
          </p:cNvPr>
          <p:cNvGrpSpPr/>
          <p:nvPr/>
        </p:nvGrpSpPr>
        <p:grpSpPr>
          <a:xfrm rot="20700000">
            <a:off x="8514330" y="3693384"/>
            <a:ext cx="1923155" cy="1177912"/>
            <a:chOff x="5096323" y="1837747"/>
            <a:chExt cx="1923155" cy="1177912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1FCF757-7E2C-0FA2-583D-5B2C190E17F0}"/>
                </a:ext>
              </a:extLst>
            </p:cNvPr>
            <p:cNvSpPr/>
            <p:nvPr/>
          </p:nvSpPr>
          <p:spPr>
            <a:xfrm rot="19800000">
              <a:off x="5172523" y="1837747"/>
              <a:ext cx="1846955" cy="72249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D38D1453-62DC-4A1F-481A-24098829541B}"/>
                </a:ext>
              </a:extLst>
            </p:cNvPr>
            <p:cNvSpPr/>
            <p:nvPr/>
          </p:nvSpPr>
          <p:spPr>
            <a:xfrm rot="19800000">
              <a:off x="5096323" y="2293161"/>
              <a:ext cx="1846955" cy="72249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07E0A86-7BEC-50AC-1710-F0D0EF31795A}"/>
              </a:ext>
            </a:extLst>
          </p:cNvPr>
          <p:cNvGrpSpPr/>
          <p:nvPr/>
        </p:nvGrpSpPr>
        <p:grpSpPr>
          <a:xfrm rot="20700000">
            <a:off x="6072481" y="820906"/>
            <a:ext cx="1923155" cy="1177912"/>
            <a:chOff x="5096323" y="1837747"/>
            <a:chExt cx="1923155" cy="1177912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F4A68F27-63B1-7AE3-6E12-222CCFE0DB1D}"/>
                </a:ext>
              </a:extLst>
            </p:cNvPr>
            <p:cNvSpPr/>
            <p:nvPr/>
          </p:nvSpPr>
          <p:spPr>
            <a:xfrm rot="19800000">
              <a:off x="5172523" y="1837747"/>
              <a:ext cx="1846955" cy="72249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3E5F2F2F-2852-73A8-92B6-77B33F52F2C9}"/>
                </a:ext>
              </a:extLst>
            </p:cNvPr>
            <p:cNvSpPr/>
            <p:nvPr/>
          </p:nvSpPr>
          <p:spPr>
            <a:xfrm rot="19800000">
              <a:off x="5096323" y="2293161"/>
              <a:ext cx="1846955" cy="72249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31FBC9F-2B0B-91F3-D138-D72512BD4993}"/>
              </a:ext>
            </a:extLst>
          </p:cNvPr>
          <p:cNvGrpSpPr/>
          <p:nvPr/>
        </p:nvGrpSpPr>
        <p:grpSpPr>
          <a:xfrm>
            <a:off x="3699934" y="310612"/>
            <a:ext cx="8043332" cy="6285882"/>
            <a:chOff x="3085710" y="310612"/>
            <a:chExt cx="8530555" cy="6285882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4BC1B46-796C-3BF4-6660-8925A58AF40B}"/>
                </a:ext>
              </a:extLst>
            </p:cNvPr>
            <p:cNvGrpSpPr/>
            <p:nvPr/>
          </p:nvGrpSpPr>
          <p:grpSpPr>
            <a:xfrm>
              <a:off x="3085710" y="310612"/>
              <a:ext cx="8530555" cy="1260564"/>
              <a:chOff x="3085710" y="699867"/>
              <a:chExt cx="8530555" cy="1386621"/>
            </a:xfrm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D22BB654-F52A-FD3D-55D2-2B31CD369791}"/>
                  </a:ext>
                </a:extLst>
              </p:cNvPr>
              <p:cNvSpPr/>
              <p:nvPr/>
            </p:nvSpPr>
            <p:spPr>
              <a:xfrm>
                <a:off x="3085710" y="1205447"/>
                <a:ext cx="8530555" cy="881041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大学では心理学を専攻し、組織行動や意思決定プロセスを研究しました。</a:t>
                </a:r>
                <a:endParaRPr kumimoji="1" lang="en-US" altLang="ja-JP" sz="14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spcBef>
                    <a:spcPts val="6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データ分析とインタビューを通じて、人と組織の関係性を多角的に捉える視点を培いました。</a:t>
                </a:r>
              </a:p>
            </p:txBody>
          </p:sp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F453A2D8-8BB7-B6F6-512B-F32682C747A7}"/>
                  </a:ext>
                </a:extLst>
              </p:cNvPr>
              <p:cNvSpPr/>
              <p:nvPr/>
            </p:nvSpPr>
            <p:spPr>
              <a:xfrm>
                <a:off x="3085710" y="699867"/>
                <a:ext cx="1681023" cy="452922"/>
              </a:xfrm>
              <a:prstGeom prst="roundRect">
                <a:avLst>
                  <a:gd name="adj" fmla="val 31087"/>
                </a:avLst>
              </a:prstGeom>
              <a:solidFill>
                <a:schemeClr val="accent2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</a:rPr>
                  <a:t>研究背景</a:t>
                </a: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15749F5-47AA-EB6D-37C2-69854800BD9E}"/>
                </a:ext>
              </a:extLst>
            </p:cNvPr>
            <p:cNvGrpSpPr/>
            <p:nvPr/>
          </p:nvGrpSpPr>
          <p:grpSpPr>
            <a:xfrm>
              <a:off x="3085710" y="1985718"/>
              <a:ext cx="8530555" cy="1260564"/>
              <a:chOff x="3085710" y="699867"/>
              <a:chExt cx="8530555" cy="1386621"/>
            </a:xfrm>
          </p:grpSpPr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9680CDF4-691C-96AD-DD24-5F06006EC4CF}"/>
                  </a:ext>
                </a:extLst>
              </p:cNvPr>
              <p:cNvSpPr/>
              <p:nvPr/>
            </p:nvSpPr>
            <p:spPr>
              <a:xfrm>
                <a:off x="3085710" y="1205447"/>
                <a:ext cx="8530555" cy="881041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人材会社にて法人営業とキャリア支援を担当。採用課題の整理から人材提案、</a:t>
                </a:r>
                <a:endParaRPr kumimoji="1" lang="en-US" altLang="ja-JP" sz="14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spcBef>
                    <a:spcPts val="6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入社後フォローまで一貫して関わり、企業と個人双方の成長を支援してきました。</a:t>
                </a:r>
              </a:p>
            </p:txBody>
          </p:sp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035072C-533F-1D04-E496-D9DDC7E8B89F}"/>
                  </a:ext>
                </a:extLst>
              </p:cNvPr>
              <p:cNvSpPr/>
              <p:nvPr/>
            </p:nvSpPr>
            <p:spPr>
              <a:xfrm>
                <a:off x="3085710" y="699867"/>
                <a:ext cx="1681023" cy="452922"/>
              </a:xfrm>
              <a:prstGeom prst="roundRect">
                <a:avLst>
                  <a:gd name="adj" fmla="val 31087"/>
                </a:avLst>
              </a:prstGeom>
              <a:solidFill>
                <a:schemeClr val="accent2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</a:rPr>
                  <a:t>実務経験</a:t>
                </a: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BD7701DE-5924-E07E-EC28-A623DC62FE25}"/>
                </a:ext>
              </a:extLst>
            </p:cNvPr>
            <p:cNvGrpSpPr/>
            <p:nvPr/>
          </p:nvGrpSpPr>
          <p:grpSpPr>
            <a:xfrm>
              <a:off x="3085710" y="3660824"/>
              <a:ext cx="8530555" cy="1260564"/>
              <a:chOff x="3085710" y="699867"/>
              <a:chExt cx="8530555" cy="1386621"/>
            </a:xfrm>
          </p:grpSpPr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E0A3130B-7CCF-91AE-A6DD-C69BCEE4A350}"/>
                  </a:ext>
                </a:extLst>
              </p:cNvPr>
              <p:cNvSpPr/>
              <p:nvPr/>
            </p:nvSpPr>
            <p:spPr>
              <a:xfrm>
                <a:off x="3085710" y="1205447"/>
                <a:ext cx="8530555" cy="881041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組織開発、評価制度設計、リーダー育成プログラムの構築が強みです。</a:t>
                </a:r>
                <a:endParaRPr kumimoji="1" lang="en-US" altLang="ja-JP" sz="14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spcBef>
                    <a:spcPts val="6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現場ヒアリングを重ねながら、実行可能な施策へ落とし込むことを重視しています。</a:t>
                </a:r>
              </a:p>
            </p:txBody>
          </p:sp>
          <p:sp>
            <p:nvSpPr>
              <p:cNvPr id="21" name="四角形: 角を丸くする 20">
                <a:extLst>
                  <a:ext uri="{FF2B5EF4-FFF2-40B4-BE49-F238E27FC236}">
                    <a16:creationId xmlns:a16="http://schemas.microsoft.com/office/drawing/2014/main" id="{31C47478-D808-C764-4A86-4512D9732906}"/>
                  </a:ext>
                </a:extLst>
              </p:cNvPr>
              <p:cNvSpPr/>
              <p:nvPr/>
            </p:nvSpPr>
            <p:spPr>
              <a:xfrm>
                <a:off x="3085710" y="699867"/>
                <a:ext cx="1681023" cy="452922"/>
              </a:xfrm>
              <a:prstGeom prst="roundRect">
                <a:avLst>
                  <a:gd name="adj" fmla="val 31087"/>
                </a:avLst>
              </a:prstGeom>
              <a:solidFill>
                <a:schemeClr val="accent2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</a:rPr>
                  <a:t>得意領域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8FD3327-D29B-4C79-7CBA-E250583FF4D1}"/>
                </a:ext>
              </a:extLst>
            </p:cNvPr>
            <p:cNvGrpSpPr/>
            <p:nvPr/>
          </p:nvGrpSpPr>
          <p:grpSpPr>
            <a:xfrm>
              <a:off x="3085710" y="5335930"/>
              <a:ext cx="8530555" cy="1260564"/>
              <a:chOff x="3085710" y="699867"/>
              <a:chExt cx="8530555" cy="1386621"/>
            </a:xfrm>
          </p:grpSpPr>
          <p:sp>
            <p:nvSpPr>
              <p:cNvPr id="23" name="四角形: 角を丸くする 22">
                <a:extLst>
                  <a:ext uri="{FF2B5EF4-FFF2-40B4-BE49-F238E27FC236}">
                    <a16:creationId xmlns:a16="http://schemas.microsoft.com/office/drawing/2014/main" id="{EA75A7E8-2724-40AC-D2B1-C5140683FD65}"/>
                  </a:ext>
                </a:extLst>
              </p:cNvPr>
              <p:cNvSpPr/>
              <p:nvPr/>
            </p:nvSpPr>
            <p:spPr>
              <a:xfrm>
                <a:off x="3085710" y="1205447"/>
                <a:ext cx="8530555" cy="881041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企業の人事戦略立案や組織風土改善を支援しています。</a:t>
                </a:r>
                <a:endParaRPr kumimoji="1" lang="en-US" altLang="ja-JP" sz="14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spcBef>
                    <a:spcPts val="6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対話を重視しながら、働く人が力を発揮できる環境づくりに取り組んでいます。</a:t>
                </a:r>
              </a:p>
            </p:txBody>
          </p:sp>
          <p:sp>
            <p:nvSpPr>
              <p:cNvPr id="24" name="四角形: 角を丸くする 23">
                <a:extLst>
                  <a:ext uri="{FF2B5EF4-FFF2-40B4-BE49-F238E27FC236}">
                    <a16:creationId xmlns:a16="http://schemas.microsoft.com/office/drawing/2014/main" id="{F7A57E71-9B5B-FFEC-281C-75FC53AAF84F}"/>
                  </a:ext>
                </a:extLst>
              </p:cNvPr>
              <p:cNvSpPr/>
              <p:nvPr/>
            </p:nvSpPr>
            <p:spPr>
              <a:xfrm>
                <a:off x="3085710" y="699867"/>
                <a:ext cx="1681023" cy="452922"/>
              </a:xfrm>
              <a:prstGeom prst="roundRect">
                <a:avLst>
                  <a:gd name="adj" fmla="val 31087"/>
                </a:avLst>
              </a:prstGeom>
              <a:solidFill>
                <a:schemeClr val="accent2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</a:rPr>
                  <a:t>現在の活動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86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236</Words>
  <Application>Microsoft Office PowerPoint</Application>
  <PresentationFormat>ワイド画面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