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7:42.833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mod ord">
        <pc:chgData name="松浦英宗" userId="9b03fd3a-662f-49ff-9af1-1b93cf7aab22" providerId="ADAL" clId="{56E9DFAE-DDAD-4FCA-8AED-56B2D15DB479}" dt="2026-02-17T08:15:56.965" v="20632" actId="1035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7:42.833" v="22947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7:40.536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7:42.833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7:42.833" v="22947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BFF5-C2B1-A5FD-3885-FB613BF8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BC2440-CAED-002C-573B-17272FAB475C}"/>
              </a:ext>
            </a:extLst>
          </p:cNvPr>
          <p:cNvSpPr/>
          <p:nvPr/>
        </p:nvSpPr>
        <p:spPr>
          <a:xfrm>
            <a:off x="1" y="0"/>
            <a:ext cx="12192000" cy="2719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図 8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FDFD1F5-91E8-B4CD-CA05-4596E7FF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5" y="604835"/>
            <a:ext cx="2865376" cy="286537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E2455D-19BD-FD37-247D-E29F637AD663}"/>
              </a:ext>
            </a:extLst>
          </p:cNvPr>
          <p:cNvSpPr/>
          <p:nvPr/>
        </p:nvSpPr>
        <p:spPr>
          <a:xfrm>
            <a:off x="4257796" y="724102"/>
            <a:ext cx="2127102" cy="65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山田 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B59340-DE33-C5BB-3202-3BD9ABD85722}"/>
              </a:ext>
            </a:extLst>
          </p:cNvPr>
          <p:cNvSpPr/>
          <p:nvPr/>
        </p:nvSpPr>
        <p:spPr>
          <a:xfrm>
            <a:off x="4257795" y="1453620"/>
            <a:ext cx="7215937" cy="82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大学卒業後、大手メーカーにて経営企画業務に従事。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その後、外資系コンサルティング会社へ転職し、事業戦略立案・新規事業開発・組織改革プロジェクトに参画。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現在は独立し、中小企業からスタートアップまで幅広い企業の成長支援を行っている。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7F7A94-063C-B290-6F75-22F8FD3B592D}"/>
              </a:ext>
            </a:extLst>
          </p:cNvPr>
          <p:cNvSpPr/>
          <p:nvPr/>
        </p:nvSpPr>
        <p:spPr>
          <a:xfrm>
            <a:off x="958004" y="3825732"/>
            <a:ext cx="2865377" cy="2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050" b="1" dirty="0">
                <a:solidFill>
                  <a:schemeClr val="accent2"/>
                </a:solidFill>
                <a:latin typeface="+mn-ea"/>
              </a:rPr>
              <a:t>役職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396FCB-4B15-CFD3-884F-2EC5438FF522}"/>
              </a:ext>
            </a:extLst>
          </p:cNvPr>
          <p:cNvSpPr/>
          <p:nvPr/>
        </p:nvSpPr>
        <p:spPr>
          <a:xfrm>
            <a:off x="958004" y="4051192"/>
            <a:ext cx="2865377" cy="33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代表取締役社長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FFF28E-27B1-C2C4-1B10-8599CD84A8F3}"/>
              </a:ext>
            </a:extLst>
          </p:cNvPr>
          <p:cNvSpPr/>
          <p:nvPr/>
        </p:nvSpPr>
        <p:spPr>
          <a:xfrm>
            <a:off x="958004" y="4882988"/>
            <a:ext cx="2865377" cy="2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050" b="1" dirty="0">
                <a:solidFill>
                  <a:schemeClr val="accent2"/>
                </a:solidFill>
                <a:latin typeface="+mn-ea"/>
              </a:rPr>
              <a:t>専門領域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FCB646-F9F4-FB11-8967-6AEEB9F34951}"/>
              </a:ext>
            </a:extLst>
          </p:cNvPr>
          <p:cNvSpPr/>
          <p:nvPr/>
        </p:nvSpPr>
        <p:spPr>
          <a:xfrm>
            <a:off x="958004" y="5108447"/>
            <a:ext cx="2865377" cy="1284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・新規事業立上げ支援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・事業計画策定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・財務モデル設計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・プレゼン資料構築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8C4E9C-DD16-CD9C-0AC8-28BAF7AC0553}"/>
              </a:ext>
            </a:extLst>
          </p:cNvPr>
          <p:cNvSpPr/>
          <p:nvPr/>
        </p:nvSpPr>
        <p:spPr>
          <a:xfrm>
            <a:off x="4257795" y="3825733"/>
            <a:ext cx="7215937" cy="2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050" b="1" dirty="0">
                <a:solidFill>
                  <a:schemeClr val="accent2"/>
                </a:solidFill>
                <a:latin typeface="+mn-ea"/>
              </a:rPr>
              <a:t>実績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AAE9BEA-07A3-9AA3-3569-A1F5F9DBF7AA}"/>
              </a:ext>
            </a:extLst>
          </p:cNvPr>
          <p:cNvSpPr/>
          <p:nvPr/>
        </p:nvSpPr>
        <p:spPr>
          <a:xfrm>
            <a:off x="4257795" y="4051193"/>
            <a:ext cx="7215937" cy="610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これまでに</a:t>
            </a:r>
            <a:r>
              <a:rPr kumimoji="1" lang="en-US" altLang="ja-JP" sz="1200" dirty="0">
                <a:solidFill>
                  <a:schemeClr val="tx1"/>
                </a:solidFill>
                <a:latin typeface="+mn-ea"/>
              </a:rPr>
              <a:t>100</a:t>
            </a: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社以上の事業支援に携わり、資金調達支援、事業再構築支援、営業戦略設計などを担当。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構想段階から実行フェーズまで一貫して伴走するスタイルを強みとしている。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7B70C7F-29CD-4860-36AC-0696E5D5D8C9}"/>
              </a:ext>
            </a:extLst>
          </p:cNvPr>
          <p:cNvSpPr/>
          <p:nvPr/>
        </p:nvSpPr>
        <p:spPr>
          <a:xfrm>
            <a:off x="4257795" y="4882988"/>
            <a:ext cx="7215937" cy="2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050" b="1" dirty="0">
                <a:solidFill>
                  <a:schemeClr val="accent2"/>
                </a:solidFill>
                <a:latin typeface="+mn-ea"/>
              </a:rPr>
              <a:t>大切にしていること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55EF560-8CCB-3828-C41B-6D30278FB4D0}"/>
              </a:ext>
            </a:extLst>
          </p:cNvPr>
          <p:cNvSpPr/>
          <p:nvPr/>
        </p:nvSpPr>
        <p:spPr>
          <a:xfrm>
            <a:off x="4257795" y="5108448"/>
            <a:ext cx="7215937" cy="610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複雑な課題を構造的に整理し、再現性のある戦略へ落とし込むこと。</a:t>
            </a:r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経営者や担当者の想いを尊重しながら、現実的な一歩に変えていくことを心がけている。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83C34ED-4730-79BF-50D9-A84D610CDEFA}"/>
              </a:ext>
            </a:extLst>
          </p:cNvPr>
          <p:cNvSpPr/>
          <p:nvPr/>
        </p:nvSpPr>
        <p:spPr>
          <a:xfrm>
            <a:off x="7079312" y="0"/>
            <a:ext cx="5112689" cy="65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r"/>
            <a:r>
              <a:rPr kumimoji="1" lang="en-US" altLang="ja-JP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TARO</a:t>
            </a:r>
            <a:r>
              <a:rPr lang="ja-JP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en-US" altLang="ja-JP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YAMADA</a:t>
            </a:r>
            <a:endParaRPr kumimoji="1" lang="ja-JP" altLang="en-US" sz="4800" b="1" dirty="0"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8B581D3-C958-637C-EA17-57928896976B}"/>
              </a:ext>
            </a:extLst>
          </p:cNvPr>
          <p:cNvSpPr/>
          <p:nvPr/>
        </p:nvSpPr>
        <p:spPr>
          <a:xfrm>
            <a:off x="4257795" y="5998865"/>
            <a:ext cx="7215937" cy="2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lang="ja-JP" altLang="en-US" sz="1050" b="1" dirty="0">
                <a:solidFill>
                  <a:schemeClr val="accent2"/>
                </a:solidFill>
                <a:latin typeface="+mn-ea"/>
              </a:rPr>
              <a:t>趣味</a:t>
            </a:r>
            <a:endParaRPr kumimoji="1" lang="ja-JP" altLang="en-US" sz="105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2E05380-9AF1-2AEA-15E5-0D2A9BAEA20D}"/>
              </a:ext>
            </a:extLst>
          </p:cNvPr>
          <p:cNvSpPr/>
          <p:nvPr/>
        </p:nvSpPr>
        <p:spPr>
          <a:xfrm>
            <a:off x="4257795" y="6224325"/>
            <a:ext cx="7215937" cy="33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+mn-ea"/>
              </a:rPr>
              <a:t>マラソン、ロードバイク、トライアスロン、ワイン、温泉</a:t>
            </a:r>
          </a:p>
        </p:txBody>
      </p:sp>
    </p:spTree>
    <p:extLst>
      <p:ext uri="{BB962C8B-B14F-4D97-AF65-F5344CB8AC3E}">
        <p14:creationId xmlns:p14="http://schemas.microsoft.com/office/powerpoint/2010/main" val="28613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266</Words>
  <Application>Microsoft Office PowerPoint</Application>
  <PresentationFormat>ワイド画面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