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8:12.029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8:10.187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12.029" v="22947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8:12.029" v="22947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8:10.187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10.187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8:12.029" v="22947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8:10.187" v="22946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8:12.029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8:12.029" v="22947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mod ord">
        <pc:chgData name="松浦英宗" userId="9b03fd3a-662f-49ff-9af1-1b93cf7aab22" providerId="ADAL" clId="{56E9DFAE-DDAD-4FCA-8AED-56B2D15DB479}" dt="2026-02-17T11:04:36.946" v="22945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DE14C-B505-8467-F635-340D39319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6F0BB734-CDBD-EF97-1F11-72D1F321BDCD}"/>
              </a:ext>
            </a:extLst>
          </p:cNvPr>
          <p:cNvGrpSpPr/>
          <p:nvPr/>
        </p:nvGrpSpPr>
        <p:grpSpPr>
          <a:xfrm>
            <a:off x="767052" y="465688"/>
            <a:ext cx="10657897" cy="5926625"/>
            <a:chOff x="767052" y="520593"/>
            <a:chExt cx="10657897" cy="5926625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0CC7C341-50DD-2C80-7666-3776B7676066}"/>
                </a:ext>
              </a:extLst>
            </p:cNvPr>
            <p:cNvGrpSpPr/>
            <p:nvPr/>
          </p:nvGrpSpPr>
          <p:grpSpPr>
            <a:xfrm>
              <a:off x="767052" y="520593"/>
              <a:ext cx="10657897" cy="3403623"/>
              <a:chOff x="1009169" y="241193"/>
              <a:chExt cx="10657897" cy="3403623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C3EBF8C-1D15-A15A-9F42-5CF5BE29A10F}"/>
                  </a:ext>
                </a:extLst>
              </p:cNvPr>
              <p:cNvSpPr/>
              <p:nvPr/>
            </p:nvSpPr>
            <p:spPr>
              <a:xfrm>
                <a:off x="4889182" y="241193"/>
                <a:ext cx="6777884" cy="3370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400" b="1" dirty="0">
                    <a:solidFill>
                      <a:schemeClr val="tx1"/>
                    </a:solidFill>
                    <a:latin typeface="+mn-ea"/>
                  </a:rPr>
                  <a:t>クリエイティブディレクター</a:t>
                </a:r>
                <a:endParaRPr kumimoji="1" lang="en-US" altLang="ja-JP" sz="1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D6EBCCB6-43EE-D470-049A-D8102E480F63}"/>
                  </a:ext>
                </a:extLst>
              </p:cNvPr>
              <p:cNvSpPr/>
              <p:nvPr/>
            </p:nvSpPr>
            <p:spPr>
              <a:xfrm>
                <a:off x="4889182" y="697106"/>
                <a:ext cx="6777884" cy="5428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en-US" altLang="ja-JP" sz="3600" b="1" dirty="0">
                    <a:solidFill>
                      <a:schemeClr val="tx1"/>
                    </a:solidFill>
                    <a:latin typeface="+mn-ea"/>
                  </a:rPr>
                  <a:t>YOSHIKI TAKASUGI</a:t>
                </a:r>
                <a:endParaRPr kumimoji="1" lang="ja-JP" altLang="en-US" sz="36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05953D38-90B7-8F5E-8218-AB66BEAA1BF9}"/>
                  </a:ext>
                </a:extLst>
              </p:cNvPr>
              <p:cNvSpPr/>
              <p:nvPr/>
            </p:nvSpPr>
            <p:spPr>
              <a:xfrm>
                <a:off x="4889182" y="1545060"/>
                <a:ext cx="6777884" cy="20997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広告制作会社でのデザイナー経験を経て、現在はクリエイティブディレクターとしてブランド開発やコミュニケーション設計に携わっています。</a:t>
                </a:r>
                <a:endParaRPr kumimoji="1" lang="en-US" altLang="ja-JP" sz="14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見た目の美しさだけでなく、企業や商品の本質的な価値が伝わる表現を追求しています。課題を丁寧に掘り下げ、戦略と表現を一体で設計することで、長く支持されるブランドづくりを目指しています。</a:t>
                </a:r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0E5DB3B7-0F2F-CF5A-078F-8F73070C891C}"/>
                  </a:ext>
                </a:extLst>
              </p:cNvPr>
              <p:cNvGrpSpPr/>
              <p:nvPr/>
            </p:nvGrpSpPr>
            <p:grpSpPr>
              <a:xfrm>
                <a:off x="1009169" y="241193"/>
                <a:ext cx="3404242" cy="3403623"/>
                <a:chOff x="2778702" y="306439"/>
                <a:chExt cx="3404242" cy="3403623"/>
              </a:xfrm>
            </p:grpSpPr>
            <p:sp>
              <p:nvSpPr>
                <p:cNvPr id="21" name="四角形: 角を丸くする 20">
                  <a:extLst>
                    <a:ext uri="{FF2B5EF4-FFF2-40B4-BE49-F238E27FC236}">
                      <a16:creationId xmlns:a16="http://schemas.microsoft.com/office/drawing/2014/main" id="{3CB91473-5DDB-5C71-95E4-FD2C37C3E279}"/>
                    </a:ext>
                  </a:extLst>
                </p:cNvPr>
                <p:cNvSpPr/>
                <p:nvPr/>
              </p:nvSpPr>
              <p:spPr>
                <a:xfrm>
                  <a:off x="2905707" y="434062"/>
                  <a:ext cx="3277237" cy="3276000"/>
                </a:xfrm>
                <a:prstGeom prst="roundRect">
                  <a:avLst/>
                </a:prstGeom>
                <a:solidFill>
                  <a:schemeClr val="accent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/>
                <a:p>
                  <a:endParaRPr kumimoji="1" lang="ja-JP" altLang="en-US" sz="14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pic>
              <p:nvPicPr>
                <p:cNvPr id="18" name="図 17" descr="スーツを着て立っている男性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75E68C2C-BD19-F134-E482-D012CC04E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8702" y="306439"/>
                  <a:ext cx="3277236" cy="3277236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E70FA82F-9881-D2EE-60E6-FD4089AED71F}"/>
                </a:ext>
              </a:extLst>
            </p:cNvPr>
            <p:cNvGrpSpPr/>
            <p:nvPr/>
          </p:nvGrpSpPr>
          <p:grpSpPr>
            <a:xfrm>
              <a:off x="767052" y="4261853"/>
              <a:ext cx="10657896" cy="2185365"/>
              <a:chOff x="767052" y="4304188"/>
              <a:chExt cx="10657896" cy="2185365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6423458B-D0FB-8FD5-35B1-DC74BB9E1C69}"/>
                  </a:ext>
                </a:extLst>
              </p:cNvPr>
              <p:cNvGrpSpPr/>
              <p:nvPr/>
            </p:nvGrpSpPr>
            <p:grpSpPr>
              <a:xfrm>
                <a:off x="767052" y="4304188"/>
                <a:ext cx="10657896" cy="365857"/>
                <a:chOff x="767052" y="4304188"/>
                <a:chExt cx="10657896" cy="365857"/>
              </a:xfrm>
            </p:grpSpPr>
            <p:sp>
              <p:nvSpPr>
                <p:cNvPr id="24" name="四角形: 角を丸くする 23">
                  <a:extLst>
                    <a:ext uri="{FF2B5EF4-FFF2-40B4-BE49-F238E27FC236}">
                      <a16:creationId xmlns:a16="http://schemas.microsoft.com/office/drawing/2014/main" id="{760F937A-C54C-D711-C480-655C4FDED0C3}"/>
                    </a:ext>
                  </a:extLst>
                </p:cNvPr>
                <p:cNvSpPr/>
                <p:nvPr/>
              </p:nvSpPr>
              <p:spPr>
                <a:xfrm>
                  <a:off x="767052" y="4304188"/>
                  <a:ext cx="2238396" cy="3658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ブランド設計</a:t>
                  </a: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3567E559-902A-AD57-AB2F-D4A094B53564}"/>
                    </a:ext>
                  </a:extLst>
                </p:cNvPr>
                <p:cNvSpPr/>
                <p:nvPr/>
              </p:nvSpPr>
              <p:spPr>
                <a:xfrm>
                  <a:off x="4171294" y="4304188"/>
                  <a:ext cx="7253654" cy="3658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企業の理念や強みを整理し、一貫したブランド軸を構築します。</a:t>
                  </a:r>
                </a:p>
              </p:txBody>
            </p:sp>
            <p:cxnSp>
              <p:nvCxnSpPr>
                <p:cNvPr id="37" name="直線矢印コネクタ 36">
                  <a:extLst>
                    <a:ext uri="{FF2B5EF4-FFF2-40B4-BE49-F238E27FC236}">
                      <a16:creationId xmlns:a16="http://schemas.microsoft.com/office/drawing/2014/main" id="{D2151A84-5C22-B8AB-3701-77532327EA34}"/>
                    </a:ext>
                  </a:extLst>
                </p:cNvPr>
                <p:cNvCxnSpPr>
                  <a:cxnSpLocks/>
                  <a:stCxn id="24" idx="3"/>
                </p:cNvCxnSpPr>
                <p:nvPr/>
              </p:nvCxnSpPr>
              <p:spPr>
                <a:xfrm>
                  <a:off x="3211597" y="4487117"/>
                  <a:ext cx="434586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77EAFA34-30D4-9F36-A3F5-0BAA0461A7D6}"/>
                  </a:ext>
                </a:extLst>
              </p:cNvPr>
              <p:cNvGrpSpPr/>
              <p:nvPr/>
            </p:nvGrpSpPr>
            <p:grpSpPr>
              <a:xfrm>
                <a:off x="767052" y="4910691"/>
                <a:ext cx="10657896" cy="365857"/>
                <a:chOff x="767052" y="4304188"/>
                <a:chExt cx="10657896" cy="365857"/>
              </a:xfrm>
            </p:grpSpPr>
            <p:sp>
              <p:nvSpPr>
                <p:cNvPr id="42" name="四角形: 角を丸くする 41">
                  <a:extLst>
                    <a:ext uri="{FF2B5EF4-FFF2-40B4-BE49-F238E27FC236}">
                      <a16:creationId xmlns:a16="http://schemas.microsoft.com/office/drawing/2014/main" id="{F92812FB-E8A6-F2E8-568B-A6C0268E4CFE}"/>
                    </a:ext>
                  </a:extLst>
                </p:cNvPr>
                <p:cNvSpPr/>
                <p:nvPr/>
              </p:nvSpPr>
              <p:spPr>
                <a:xfrm>
                  <a:off x="767052" y="4304188"/>
                  <a:ext cx="2238396" cy="3658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表現開発</a:t>
                  </a: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5C6D8755-7B6D-3FE9-B14C-B3901716CEE1}"/>
                    </a:ext>
                  </a:extLst>
                </p:cNvPr>
                <p:cNvSpPr/>
                <p:nvPr/>
              </p:nvSpPr>
              <p:spPr>
                <a:xfrm>
                  <a:off x="4171294" y="4304188"/>
                  <a:ext cx="7253654" cy="3658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ロゴやビジュアル、コピーを通じて世界観を具体化します。</a:t>
                  </a:r>
                </a:p>
              </p:txBody>
            </p:sp>
            <p:cxnSp>
              <p:nvCxnSpPr>
                <p:cNvPr id="44" name="直線矢印コネクタ 43">
                  <a:extLst>
                    <a:ext uri="{FF2B5EF4-FFF2-40B4-BE49-F238E27FC236}">
                      <a16:creationId xmlns:a16="http://schemas.microsoft.com/office/drawing/2014/main" id="{26DCE37F-01B9-EC47-B3B2-01AECF98C758}"/>
                    </a:ext>
                  </a:extLst>
                </p:cNvPr>
                <p:cNvCxnSpPr>
                  <a:cxnSpLocks/>
                  <a:stCxn id="42" idx="3"/>
                </p:cNvCxnSpPr>
                <p:nvPr/>
              </p:nvCxnSpPr>
              <p:spPr>
                <a:xfrm>
                  <a:off x="3211597" y="4487117"/>
                  <a:ext cx="434586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8D576906-37DB-4306-5EC3-C82FCF76D257}"/>
                  </a:ext>
                </a:extLst>
              </p:cNvPr>
              <p:cNvGrpSpPr/>
              <p:nvPr/>
            </p:nvGrpSpPr>
            <p:grpSpPr>
              <a:xfrm>
                <a:off x="767052" y="5517194"/>
                <a:ext cx="10657896" cy="365857"/>
                <a:chOff x="767052" y="4304188"/>
                <a:chExt cx="10657896" cy="365857"/>
              </a:xfrm>
            </p:grpSpPr>
            <p:sp>
              <p:nvSpPr>
                <p:cNvPr id="46" name="四角形: 角を丸くする 45">
                  <a:extLst>
                    <a:ext uri="{FF2B5EF4-FFF2-40B4-BE49-F238E27FC236}">
                      <a16:creationId xmlns:a16="http://schemas.microsoft.com/office/drawing/2014/main" id="{BA766206-B1AC-4F7E-C93B-74ECAA20AFD6}"/>
                    </a:ext>
                  </a:extLst>
                </p:cNvPr>
                <p:cNvSpPr/>
                <p:nvPr/>
              </p:nvSpPr>
              <p:spPr>
                <a:xfrm>
                  <a:off x="767052" y="4304188"/>
                  <a:ext cx="2238396" cy="3658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体験設計</a:t>
                  </a:r>
                </a:p>
              </p:txBody>
            </p:sp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B38C255F-0476-1B82-6F6D-915512D89AAC}"/>
                    </a:ext>
                  </a:extLst>
                </p:cNvPr>
                <p:cNvSpPr/>
                <p:nvPr/>
              </p:nvSpPr>
              <p:spPr>
                <a:xfrm>
                  <a:off x="4171294" y="4304188"/>
                  <a:ext cx="7253654" cy="3658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顧客接点を設計し、印象に残る体験価値を創出します。</a:t>
                  </a:r>
                </a:p>
              </p:txBody>
            </p:sp>
            <p:cxnSp>
              <p:nvCxnSpPr>
                <p:cNvPr id="48" name="直線矢印コネクタ 47">
                  <a:extLst>
                    <a:ext uri="{FF2B5EF4-FFF2-40B4-BE49-F238E27FC236}">
                      <a16:creationId xmlns:a16="http://schemas.microsoft.com/office/drawing/2014/main" id="{1C80DA74-1A98-4AAD-239D-1366618230F9}"/>
                    </a:ext>
                  </a:extLst>
                </p:cNvPr>
                <p:cNvCxnSpPr>
                  <a:cxnSpLocks/>
                  <a:stCxn id="46" idx="3"/>
                </p:cNvCxnSpPr>
                <p:nvPr/>
              </p:nvCxnSpPr>
              <p:spPr>
                <a:xfrm>
                  <a:off x="3211597" y="4487117"/>
                  <a:ext cx="434586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CFB0D076-29EC-E49E-7DBA-78BDBA7D0DAC}"/>
                  </a:ext>
                </a:extLst>
              </p:cNvPr>
              <p:cNvGrpSpPr/>
              <p:nvPr/>
            </p:nvGrpSpPr>
            <p:grpSpPr>
              <a:xfrm>
                <a:off x="767052" y="6123696"/>
                <a:ext cx="10657896" cy="365857"/>
                <a:chOff x="767052" y="4304188"/>
                <a:chExt cx="10657896" cy="365857"/>
              </a:xfrm>
            </p:grpSpPr>
            <p:sp>
              <p:nvSpPr>
                <p:cNvPr id="50" name="四角形: 角を丸くする 49">
                  <a:extLst>
                    <a:ext uri="{FF2B5EF4-FFF2-40B4-BE49-F238E27FC236}">
                      <a16:creationId xmlns:a16="http://schemas.microsoft.com/office/drawing/2014/main" id="{21F79ECB-F64F-F761-8463-FA3C2EE77EB1}"/>
                    </a:ext>
                  </a:extLst>
                </p:cNvPr>
                <p:cNvSpPr/>
                <p:nvPr/>
              </p:nvSpPr>
              <p:spPr>
                <a:xfrm>
                  <a:off x="767052" y="4304188"/>
                  <a:ext cx="2238396" cy="3658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運用改善</a:t>
                  </a:r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DB52FFE7-DF38-F6FB-4834-02B1F4D988A5}"/>
                    </a:ext>
                  </a:extLst>
                </p:cNvPr>
                <p:cNvSpPr/>
                <p:nvPr/>
              </p:nvSpPr>
              <p:spPr>
                <a:xfrm>
                  <a:off x="4171294" y="4304188"/>
                  <a:ext cx="7253654" cy="3658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400" dirty="0">
                      <a:solidFill>
                        <a:schemeClr val="tx1"/>
                      </a:solidFill>
                      <a:latin typeface="+mn-ea"/>
                    </a:rPr>
                    <a:t>発信後の反応を分析し、継続的な改善を実施します。</a:t>
                  </a:r>
                </a:p>
              </p:txBody>
            </p: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613E8FF5-1F96-BA28-BD9E-0E05DB64A415}"/>
                    </a:ext>
                  </a:extLst>
                </p:cNvPr>
                <p:cNvCxnSpPr>
                  <a:cxnSpLocks/>
                  <a:stCxn id="50" idx="3"/>
                </p:cNvCxnSpPr>
                <p:nvPr/>
              </p:nvCxnSpPr>
              <p:spPr>
                <a:xfrm>
                  <a:off x="3211597" y="4487117"/>
                  <a:ext cx="434586" cy="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2376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227</Words>
  <Application>Microsoft Office PowerPoint</Application>
  <PresentationFormat>ワイド画面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