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165059-5E1F-49DD-B31E-149A7F9EFEB5}" v="1" dt="2026-02-10T13:10:05.907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0:05.904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10:05.904" v="24622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54D48-C086-6887-3F9A-FFBBF36BB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F55CB2-1742-97F9-9F10-97B4F272998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9E9B5-7BD7-BDF5-9167-2CFF335470BE}"/>
              </a:ext>
            </a:extLst>
          </p:cNvPr>
          <p:cNvSpPr/>
          <p:nvPr/>
        </p:nvSpPr>
        <p:spPr>
          <a:xfrm>
            <a:off x="515682" y="263390"/>
            <a:ext cx="11160636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課題解決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6AA5444F-A19A-B393-A2AC-769C4FC059CE}"/>
              </a:ext>
            </a:extLst>
          </p:cNvPr>
          <p:cNvGrpSpPr/>
          <p:nvPr/>
        </p:nvGrpSpPr>
        <p:grpSpPr>
          <a:xfrm>
            <a:off x="515682" y="1114182"/>
            <a:ext cx="11160636" cy="5364927"/>
            <a:chOff x="515682" y="1114183"/>
            <a:chExt cx="11160636" cy="5364927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A00FC802-671D-15C8-588F-499700806640}"/>
                </a:ext>
              </a:extLst>
            </p:cNvPr>
            <p:cNvGrpSpPr/>
            <p:nvPr/>
          </p:nvGrpSpPr>
          <p:grpSpPr>
            <a:xfrm>
              <a:off x="515682" y="1114183"/>
              <a:ext cx="11160636" cy="2391688"/>
              <a:chOff x="515682" y="847148"/>
              <a:chExt cx="11160636" cy="2391688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B83B7F36-3D2D-E4E7-B980-7A99C5A5F96E}"/>
                  </a:ext>
                </a:extLst>
              </p:cNvPr>
              <p:cNvSpPr/>
              <p:nvPr/>
            </p:nvSpPr>
            <p:spPr>
              <a:xfrm>
                <a:off x="515682" y="1456024"/>
                <a:ext cx="11160636" cy="104983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3600" b="1" dirty="0">
                    <a:solidFill>
                      <a:schemeClr val="bg1"/>
                    </a:solidFill>
                    <a:latin typeface="+mn-ea"/>
                  </a:rPr>
                  <a:t>デジタル化が目的化し、</a:t>
                </a:r>
                <a:br>
                  <a:rPr kumimoji="1" lang="en-US" altLang="ja-JP" sz="3600" b="1" dirty="0">
                    <a:solidFill>
                      <a:schemeClr val="bg1"/>
                    </a:solidFill>
                    <a:latin typeface="+mn-ea"/>
                  </a:rPr>
                </a:br>
                <a:r>
                  <a:rPr kumimoji="1" lang="ja-JP" altLang="en-US" sz="3600" b="1" dirty="0">
                    <a:solidFill>
                      <a:schemeClr val="bg1"/>
                    </a:solidFill>
                    <a:latin typeface="+mn-ea"/>
                  </a:rPr>
                  <a:t>業務改善の成果につながっていない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81543908-9FEA-D20B-7E62-03A03B587CD4}"/>
                  </a:ext>
                </a:extLst>
              </p:cNvPr>
              <p:cNvSpPr/>
              <p:nvPr/>
            </p:nvSpPr>
            <p:spPr>
              <a:xfrm>
                <a:off x="515682" y="2586970"/>
                <a:ext cx="11160636" cy="6518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1200" dirty="0">
                    <a:solidFill>
                      <a:schemeClr val="bg1"/>
                    </a:solidFill>
                    <a:latin typeface="+mn-ea"/>
                  </a:rPr>
                  <a:t>業務効率化を目的にデジタル施策を導入しているものの、現場の業務フローと十分に連動しておらず、期待した成果が出ていない。新しい仕組みが増えることで、かえって作業が煩雑になり、現場の負担が増しているケースも見られる。結果として、デジタル化への抵抗感が高まり、活用が定着しない悪循環に陥っている。</a:t>
                </a:r>
              </a:p>
            </p:txBody>
          </p:sp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18E345D0-965B-DA25-9E0B-5A9B0B704E85}"/>
                  </a:ext>
                </a:extLst>
              </p:cNvPr>
              <p:cNvSpPr/>
              <p:nvPr/>
            </p:nvSpPr>
            <p:spPr>
              <a:xfrm>
                <a:off x="515682" y="847148"/>
                <a:ext cx="1003017" cy="445233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600" b="1" dirty="0">
                    <a:solidFill>
                      <a:srgbClr val="00B08E"/>
                    </a:solidFill>
                    <a:latin typeface="+mn-ea"/>
                  </a:rPr>
                  <a:t>課題</a:t>
                </a: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6A40BD98-3CCD-0EA9-8F72-50CA0B339B2C}"/>
                </a:ext>
              </a:extLst>
            </p:cNvPr>
            <p:cNvGrpSpPr/>
            <p:nvPr/>
          </p:nvGrpSpPr>
          <p:grpSpPr>
            <a:xfrm>
              <a:off x="515682" y="4087422"/>
              <a:ext cx="11160636" cy="2391688"/>
              <a:chOff x="515682" y="847148"/>
              <a:chExt cx="11160636" cy="2391688"/>
            </a:xfrm>
          </p:grpSpPr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0502A617-A0D8-7E4F-9C13-2253CADD5203}"/>
                  </a:ext>
                </a:extLst>
              </p:cNvPr>
              <p:cNvSpPr/>
              <p:nvPr/>
            </p:nvSpPr>
            <p:spPr>
              <a:xfrm>
                <a:off x="515682" y="1456024"/>
                <a:ext cx="11160636" cy="104983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3600" b="1" dirty="0">
                    <a:solidFill>
                      <a:schemeClr val="bg1"/>
                    </a:solidFill>
                    <a:latin typeface="+mn-ea"/>
                  </a:rPr>
                  <a:t>業務全体を起点に、</a:t>
                </a:r>
                <a:br>
                  <a:rPr kumimoji="1" lang="en-US" altLang="ja-JP" sz="3600" b="1" dirty="0">
                    <a:solidFill>
                      <a:schemeClr val="bg1"/>
                    </a:solidFill>
                    <a:latin typeface="+mn-ea"/>
                  </a:rPr>
                </a:br>
                <a:r>
                  <a:rPr kumimoji="1" lang="ja-JP" altLang="en-US" sz="3600" b="1" dirty="0">
                    <a:solidFill>
                      <a:schemeClr val="bg1"/>
                    </a:solidFill>
                    <a:latin typeface="+mn-ea"/>
                  </a:rPr>
                  <a:t>成果から逆算した</a:t>
                </a:r>
                <a:r>
                  <a:rPr kumimoji="1" lang="en-US" altLang="ja-JP" sz="3600" b="1" dirty="0">
                    <a:solidFill>
                      <a:schemeClr val="bg1"/>
                    </a:solidFill>
                    <a:latin typeface="+mn-ea"/>
                  </a:rPr>
                  <a:t>DX</a:t>
                </a:r>
                <a:r>
                  <a:rPr kumimoji="1" lang="ja-JP" altLang="en-US" sz="3600" b="1" dirty="0">
                    <a:solidFill>
                      <a:schemeClr val="bg1"/>
                    </a:solidFill>
                    <a:latin typeface="+mn-ea"/>
                  </a:rPr>
                  <a:t>設計へ転換する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3D0D03F4-8550-9882-8831-0C634154ED61}"/>
                  </a:ext>
                </a:extLst>
              </p:cNvPr>
              <p:cNvSpPr/>
              <p:nvPr/>
            </p:nvSpPr>
            <p:spPr>
              <a:xfrm>
                <a:off x="515682" y="2586970"/>
                <a:ext cx="11160636" cy="6518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1200" dirty="0">
                    <a:solidFill>
                      <a:schemeClr val="bg1"/>
                    </a:solidFill>
                    <a:latin typeface="+mn-ea"/>
                  </a:rPr>
                  <a:t>まず業務全体の流れを整理し、どこに課題があり、何を改善すべきかを明確にする。そのうえで、解決手段としてデジタルを位置づけ、導入目的と成果指標を定めることが重要である。現場と連携しながら運用設計と定着支援を行うことで、デジタル化を実務に根付かせ、継続的な業務改善につなげることができる。</a:t>
                </a:r>
              </a:p>
            </p:txBody>
          </p:sp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E2FD4C3C-56EB-66A8-98C8-9D999B109102}"/>
                  </a:ext>
                </a:extLst>
              </p:cNvPr>
              <p:cNvSpPr/>
              <p:nvPr/>
            </p:nvSpPr>
            <p:spPr>
              <a:xfrm>
                <a:off x="515682" y="847148"/>
                <a:ext cx="1003017" cy="445233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600" b="1" dirty="0">
                    <a:solidFill>
                      <a:srgbClr val="00B08E"/>
                    </a:solidFill>
                    <a:latin typeface="+mn-ea"/>
                  </a:rPr>
                  <a:t>解決策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8155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278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