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3BFC9-DD78-4069-B9E5-9601B90E9AD0}" v="1" dt="2026-02-10T13:11:38.713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1:38.712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11:38.712" v="24622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864A7-2B94-1E27-996F-172E45A63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88719B9C-86F6-678C-EA69-0E3B3AB8F7E8}"/>
              </a:ext>
            </a:extLst>
          </p:cNvPr>
          <p:cNvSpPr/>
          <p:nvPr/>
        </p:nvSpPr>
        <p:spPr>
          <a:xfrm>
            <a:off x="0" y="3429000"/>
            <a:ext cx="12192000" cy="3429000"/>
          </a:xfrm>
          <a:custGeom>
            <a:avLst/>
            <a:gdLst>
              <a:gd name="csX0" fmla="*/ 0 w 12192000"/>
              <a:gd name="csY0" fmla="*/ 0 h 3429000"/>
              <a:gd name="csX1" fmla="*/ 5403193 w 12192000"/>
              <a:gd name="csY1" fmla="*/ 0 h 3429000"/>
              <a:gd name="csX2" fmla="*/ 6096000 w 12192000"/>
              <a:gd name="csY2" fmla="*/ 372980 h 3429000"/>
              <a:gd name="csX3" fmla="*/ 6788808 w 12192000"/>
              <a:gd name="csY3" fmla="*/ 0 h 3429000"/>
              <a:gd name="csX4" fmla="*/ 12192000 w 12192000"/>
              <a:gd name="csY4" fmla="*/ 0 h 3429000"/>
              <a:gd name="csX5" fmla="*/ 12192000 w 12192000"/>
              <a:gd name="csY5" fmla="*/ 3429000 h 3429000"/>
              <a:gd name="csX6" fmla="*/ 0 w 12192000"/>
              <a:gd name="csY6" fmla="*/ 3429000 h 3429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2192000" h="3429000">
                <a:moveTo>
                  <a:pt x="0" y="0"/>
                </a:moveTo>
                <a:lnTo>
                  <a:pt x="5403193" y="0"/>
                </a:lnTo>
                <a:lnTo>
                  <a:pt x="6096000" y="372980"/>
                </a:lnTo>
                <a:lnTo>
                  <a:pt x="6788808" y="0"/>
                </a:lnTo>
                <a:lnTo>
                  <a:pt x="12192000" y="0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AF4A3D4-B81E-B4C8-CD52-0CE24C23D366}"/>
              </a:ext>
            </a:extLst>
          </p:cNvPr>
          <p:cNvSpPr/>
          <p:nvPr/>
        </p:nvSpPr>
        <p:spPr>
          <a:xfrm>
            <a:off x="427291" y="285856"/>
            <a:ext cx="1489877" cy="498000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課題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F7E5D2D-62B0-8363-2114-0065D73E8452}"/>
              </a:ext>
            </a:extLst>
          </p:cNvPr>
          <p:cNvSpPr/>
          <p:nvPr/>
        </p:nvSpPr>
        <p:spPr>
          <a:xfrm>
            <a:off x="427291" y="6074144"/>
            <a:ext cx="1489877" cy="498000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解決策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306C53D-0598-515C-57E1-C93B3CC18309}"/>
              </a:ext>
            </a:extLst>
          </p:cNvPr>
          <p:cNvSpPr/>
          <p:nvPr/>
        </p:nvSpPr>
        <p:spPr>
          <a:xfrm>
            <a:off x="427291" y="4090437"/>
            <a:ext cx="3592183" cy="39472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集約整理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E84EBA7-5BBE-7739-89E8-CC9449024C10}"/>
              </a:ext>
            </a:extLst>
          </p:cNvPr>
          <p:cNvSpPr/>
          <p:nvPr/>
        </p:nvSpPr>
        <p:spPr>
          <a:xfrm>
            <a:off x="4299908" y="4090437"/>
            <a:ext cx="3592183" cy="39472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共有設計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5629DDA-AA4D-D4B6-72D3-5D51D64D4475}"/>
              </a:ext>
            </a:extLst>
          </p:cNvPr>
          <p:cNvSpPr/>
          <p:nvPr/>
        </p:nvSpPr>
        <p:spPr>
          <a:xfrm>
            <a:off x="8172526" y="4090437"/>
            <a:ext cx="3592183" cy="39472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運用改善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52BD1C3-329C-C218-64D8-E355192FF9BD}"/>
              </a:ext>
            </a:extLst>
          </p:cNvPr>
          <p:cNvSpPr/>
          <p:nvPr/>
        </p:nvSpPr>
        <p:spPr>
          <a:xfrm>
            <a:off x="427291" y="4485160"/>
            <a:ext cx="3592183" cy="125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情報を一元化し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検索しやすい形に整える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AE0D298-24FF-4372-519B-C0FB8B0BF7AA}"/>
              </a:ext>
            </a:extLst>
          </p:cNvPr>
          <p:cNvSpPr/>
          <p:nvPr/>
        </p:nvSpPr>
        <p:spPr>
          <a:xfrm>
            <a:off x="4299908" y="4485160"/>
            <a:ext cx="3592183" cy="125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活用場面を想定して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共有ルールを定める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79D73E5-1539-20C8-8123-3FF8BBE3B238}"/>
              </a:ext>
            </a:extLst>
          </p:cNvPr>
          <p:cNvSpPr/>
          <p:nvPr/>
        </p:nvSpPr>
        <p:spPr>
          <a:xfrm>
            <a:off x="8172526" y="4485160"/>
            <a:ext cx="3592183" cy="125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定期更新と活用確認を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仕組み化する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35A7566-CA13-B102-D33E-976E1F309A85}"/>
              </a:ext>
            </a:extLst>
          </p:cNvPr>
          <p:cNvSpPr/>
          <p:nvPr/>
        </p:nvSpPr>
        <p:spPr>
          <a:xfrm>
            <a:off x="427291" y="1116230"/>
            <a:ext cx="3592183" cy="3947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1200"/>
              </a:spcBef>
            </a:pPr>
            <a:r>
              <a:rPr lang="ja-JP" altLang="en-US" b="1" dirty="0">
                <a:solidFill>
                  <a:schemeClr val="tx1"/>
                </a:solidFill>
                <a:latin typeface="+mn-ea"/>
              </a:rPr>
              <a:t>情報分散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FD6DF62-364C-A80F-F3D7-E42891B20512}"/>
              </a:ext>
            </a:extLst>
          </p:cNvPr>
          <p:cNvSpPr/>
          <p:nvPr/>
        </p:nvSpPr>
        <p:spPr>
          <a:xfrm>
            <a:off x="4299908" y="1116230"/>
            <a:ext cx="3592183" cy="3947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1200"/>
              </a:spcBef>
            </a:pPr>
            <a:r>
              <a:rPr lang="ja-JP" altLang="en-US" b="1" dirty="0">
                <a:solidFill>
                  <a:schemeClr val="tx1"/>
                </a:solidFill>
                <a:latin typeface="+mn-ea"/>
              </a:rPr>
              <a:t>属人管理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D45137E-98D3-FAFF-64D3-7F9C050E52FE}"/>
              </a:ext>
            </a:extLst>
          </p:cNvPr>
          <p:cNvSpPr/>
          <p:nvPr/>
        </p:nvSpPr>
        <p:spPr>
          <a:xfrm>
            <a:off x="8172526" y="1116230"/>
            <a:ext cx="3592183" cy="3947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1200"/>
              </a:spcBef>
            </a:pPr>
            <a:r>
              <a:rPr lang="ja-JP" altLang="en-US" b="1" dirty="0">
                <a:solidFill>
                  <a:schemeClr val="tx1"/>
                </a:solidFill>
                <a:latin typeface="+mn-ea"/>
              </a:rPr>
              <a:t>更新不足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FDA556B-ED71-C8AA-96D9-F238A2AE3FC4}"/>
              </a:ext>
            </a:extLst>
          </p:cNvPr>
          <p:cNvSpPr/>
          <p:nvPr/>
        </p:nvSpPr>
        <p:spPr>
          <a:xfrm>
            <a:off x="427291" y="1510953"/>
            <a:ext cx="3592183" cy="125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資料やノウハウが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各所に散在し探しにくい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0A5B81F-D1ED-1727-26F2-2D1BAC0C9165}"/>
              </a:ext>
            </a:extLst>
          </p:cNvPr>
          <p:cNvSpPr/>
          <p:nvPr/>
        </p:nvSpPr>
        <p:spPr>
          <a:xfrm>
            <a:off x="4299908" y="1510953"/>
            <a:ext cx="3592183" cy="125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知見が個人に留まり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組織に共有されない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C7DB580-5DA8-48A4-ED77-566389C66AE0}"/>
              </a:ext>
            </a:extLst>
          </p:cNvPr>
          <p:cNvSpPr/>
          <p:nvPr/>
        </p:nvSpPr>
        <p:spPr>
          <a:xfrm>
            <a:off x="8172526" y="1510953"/>
            <a:ext cx="3592183" cy="1254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tlCol="0" anchor="ctr"/>
          <a:lstStyle/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情報が古く実務で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+mn-ea"/>
              </a:rPr>
              <a:t>使われなくなっている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1A2C78B-C34F-D9DE-3D8E-53F57D07FF0C}"/>
              </a:ext>
            </a:extLst>
          </p:cNvPr>
          <p:cNvSpPr/>
          <p:nvPr/>
        </p:nvSpPr>
        <p:spPr>
          <a:xfrm>
            <a:off x="2197602" y="285856"/>
            <a:ext cx="9567107" cy="49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知見は蓄積されているが活用されず成果に結びついていない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737B4B4-F0C7-5310-DD8E-043DE168278B}"/>
              </a:ext>
            </a:extLst>
          </p:cNvPr>
          <p:cNvSpPr/>
          <p:nvPr/>
        </p:nvSpPr>
        <p:spPr>
          <a:xfrm>
            <a:off x="2197602" y="6074144"/>
            <a:ext cx="9567107" cy="49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2400" b="1" dirty="0">
                <a:solidFill>
                  <a:srgbClr val="00B050"/>
                </a:solidFill>
                <a:latin typeface="+mn-ea"/>
              </a:rPr>
              <a:t>知見を整理し誰でも使える形で組織に定着させる</a:t>
            </a:r>
          </a:p>
        </p:txBody>
      </p:sp>
    </p:spTree>
    <p:extLst>
      <p:ext uri="{BB962C8B-B14F-4D97-AF65-F5344CB8AC3E}">
        <p14:creationId xmlns:p14="http://schemas.microsoft.com/office/powerpoint/2010/main" val="77466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179</Words>
  <Application>Microsoft Office PowerPoint</Application>
  <PresentationFormat>ワイド画面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