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1D55C12-8348-4307-9D96-8D27CFB8C7E1}" v="1" dt="2026-02-10T13:11:48.194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1:48.192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11:48.192" v="24622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8F9FD-5306-7BB3-112D-BF820AC8D6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6F8E5BD0-7D6B-F55C-5759-CED5FA74E51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9F9F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tlCol="0" anchor="t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矢印: 五方向 1">
            <a:extLst>
              <a:ext uri="{FF2B5EF4-FFF2-40B4-BE49-F238E27FC236}">
                <a16:creationId xmlns:a16="http://schemas.microsoft.com/office/drawing/2014/main" id="{A8429C75-3C1E-F4DD-02A2-07C6CFBCCD2A}"/>
              </a:ext>
            </a:extLst>
          </p:cNvPr>
          <p:cNvSpPr/>
          <p:nvPr/>
        </p:nvSpPr>
        <p:spPr>
          <a:xfrm>
            <a:off x="0" y="0"/>
            <a:ext cx="6096000" cy="6857999"/>
          </a:xfrm>
          <a:prstGeom prst="homePlate">
            <a:avLst>
              <a:gd name="adj" fmla="val 10736"/>
            </a:avLst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144000" tIns="108000" rtlCol="0" anchor="t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13" name="グループ化 12">
            <a:extLst>
              <a:ext uri="{FF2B5EF4-FFF2-40B4-BE49-F238E27FC236}">
                <a16:creationId xmlns:a16="http://schemas.microsoft.com/office/drawing/2014/main" id="{1346FA97-ED0D-8EE5-8A3F-2DA61A549D48}"/>
              </a:ext>
            </a:extLst>
          </p:cNvPr>
          <p:cNvGrpSpPr/>
          <p:nvPr/>
        </p:nvGrpSpPr>
        <p:grpSpPr>
          <a:xfrm>
            <a:off x="400391" y="2238208"/>
            <a:ext cx="4909766" cy="2381583"/>
            <a:chOff x="477391" y="2420003"/>
            <a:chExt cx="4909766" cy="2381583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AC0FEAE8-3C10-E211-68B6-63FF7C3B0E8A}"/>
                </a:ext>
              </a:extLst>
            </p:cNvPr>
            <p:cNvSpPr/>
            <p:nvPr/>
          </p:nvSpPr>
          <p:spPr>
            <a:xfrm>
              <a:off x="477391" y="2420003"/>
              <a:ext cx="4909766" cy="372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3600" b="1" dirty="0">
                  <a:solidFill>
                    <a:schemeClr val="bg1"/>
                  </a:solidFill>
                  <a:latin typeface="+mn-ea"/>
                </a:rPr>
                <a:t>課題</a:t>
              </a: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1B1936E5-7E56-BDDC-2F6A-343049019D5E}"/>
                </a:ext>
              </a:extLst>
            </p:cNvPr>
            <p:cNvSpPr/>
            <p:nvPr/>
          </p:nvSpPr>
          <p:spPr>
            <a:xfrm>
              <a:off x="477391" y="3139902"/>
              <a:ext cx="4909766" cy="4930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採用活動の軸が定まっていない</a:t>
              </a:r>
            </a:p>
          </p:txBody>
        </p:sp>
        <p:sp>
          <p:nvSpPr>
            <p:cNvPr id="11" name="正方形/長方形 10">
              <a:extLst>
                <a:ext uri="{FF2B5EF4-FFF2-40B4-BE49-F238E27FC236}">
                  <a16:creationId xmlns:a16="http://schemas.microsoft.com/office/drawing/2014/main" id="{E0C02C78-7945-4F05-7AA1-AA9C271AAF89}"/>
                </a:ext>
              </a:extLst>
            </p:cNvPr>
            <p:cNvSpPr/>
            <p:nvPr/>
          </p:nvSpPr>
          <p:spPr>
            <a:xfrm>
              <a:off x="477391" y="3774007"/>
              <a:ext cx="4909766" cy="10275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b="1" dirty="0">
                  <a:solidFill>
                    <a:schemeClr val="bg1"/>
                  </a:solidFill>
                  <a:latin typeface="+mn-ea"/>
                </a:rPr>
                <a:t>求人は出しているものの、どのような人材を採用したいのかが明確になっておらず、発信内容が抽象的になっている。自社の強みや働く魅力が十分に整理されていないため、求職者に響かず、応募数やマッチ度が伸び悩んでいる。また、採用が場当たり的になり、中長期的な組織づくりと結びついていない点も課題となっている。</a:t>
              </a:r>
            </a:p>
          </p:txBody>
        </p:sp>
      </p:grp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1BB72AE-7533-7F14-F8F0-726C6EFC3AFF}"/>
              </a:ext>
            </a:extLst>
          </p:cNvPr>
          <p:cNvGrpSpPr/>
          <p:nvPr/>
        </p:nvGrpSpPr>
        <p:grpSpPr>
          <a:xfrm>
            <a:off x="6718027" y="2238208"/>
            <a:ext cx="4909766" cy="2381583"/>
            <a:chOff x="6641026" y="2420003"/>
            <a:chExt cx="4909766" cy="2381583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ADD127B3-F3C2-4A5B-CD5C-DDE8230DB0DE}"/>
                </a:ext>
              </a:extLst>
            </p:cNvPr>
            <p:cNvSpPr/>
            <p:nvPr/>
          </p:nvSpPr>
          <p:spPr>
            <a:xfrm>
              <a:off x="6641026" y="2420003"/>
              <a:ext cx="4909766" cy="372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3600" b="1" dirty="0">
                  <a:solidFill>
                    <a:srgbClr val="002060"/>
                  </a:solidFill>
                  <a:latin typeface="+mn-ea"/>
                </a:rPr>
                <a:t>解決策</a:t>
              </a: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5B4999AC-74D0-5EFA-8452-75BA8DDC28D5}"/>
                </a:ext>
              </a:extLst>
            </p:cNvPr>
            <p:cNvSpPr/>
            <p:nvPr/>
          </p:nvSpPr>
          <p:spPr>
            <a:xfrm>
              <a:off x="6641026" y="3139902"/>
              <a:ext cx="4909766" cy="49304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2400" b="1" dirty="0">
                  <a:solidFill>
                    <a:srgbClr val="002060"/>
                  </a:solidFill>
                  <a:latin typeface="+mn-ea"/>
                </a:rPr>
                <a:t>採用方針と魅力を言語化する</a:t>
              </a:r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B8A500D4-F132-6BC6-A222-AE8F14DFC40E}"/>
                </a:ext>
              </a:extLst>
            </p:cNvPr>
            <p:cNvSpPr/>
            <p:nvPr/>
          </p:nvSpPr>
          <p:spPr>
            <a:xfrm>
              <a:off x="6641026" y="3774007"/>
              <a:ext cx="4909766" cy="10275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r>
                <a:rPr kumimoji="1" lang="ja-JP" altLang="en-US" sz="1200" b="1" dirty="0">
                  <a:solidFill>
                    <a:srgbClr val="002060"/>
                  </a:solidFill>
                  <a:latin typeface="+mn-ea"/>
                </a:rPr>
                <a:t>まず自社がどのような人材と共に成長したいのかを整理し、採用の軸を明確にする。そのうえで、仕事内容や価値観、働く環境などを言語化し、求職者目線で発信内容を再設計することが重要である。短期的な人員補充ではなく、将来を見据えた採用方針を定めることで、ミスマッチを減らし、定着につながる採用活動へと改善できる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148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31C4EB13-D09E-44FD-8297-EC0F18CDD518}"/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268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2026-02-10T13:11:48Z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