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2D6565-6B0F-491C-A83D-CC32D352BBF8}" v="782" dt="2026-02-10T11:29:10.628"/>
    <p1510:client id="{C784DF3F-AAB5-4D42-96CB-B6FBC216C44D}" v="1" dt="2026-02-10T13:11:57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1:57.461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11:57.461" v="24622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B1A7F-B017-7E39-4C09-B070CB425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ACB56C1-F427-486D-3BB4-FF72DCC5D3D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0D3222D-45A4-E0A6-82FE-5883CDD4CA3A}"/>
              </a:ext>
            </a:extLst>
          </p:cNvPr>
          <p:cNvGrpSpPr/>
          <p:nvPr/>
        </p:nvGrpSpPr>
        <p:grpSpPr>
          <a:xfrm>
            <a:off x="300737" y="264120"/>
            <a:ext cx="11590527" cy="6329760"/>
            <a:chOff x="381590" y="345361"/>
            <a:chExt cx="11590527" cy="6167279"/>
          </a:xfrm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CB5811D6-59FE-B0F2-45B9-9C21BB64DE42}"/>
                </a:ext>
              </a:extLst>
            </p:cNvPr>
            <p:cNvSpPr/>
            <p:nvPr/>
          </p:nvSpPr>
          <p:spPr>
            <a:xfrm>
              <a:off x="381590" y="345361"/>
              <a:ext cx="5685322" cy="6167279"/>
            </a:xfrm>
            <a:prstGeom prst="roundRect">
              <a:avLst>
                <a:gd name="adj" fmla="val 461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08000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000" b="1" dirty="0">
                  <a:solidFill>
                    <a:schemeClr val="bg1"/>
                  </a:solidFill>
                  <a:latin typeface="+mn-ea"/>
                </a:rPr>
                <a:t>Problem</a:t>
              </a:r>
            </a:p>
            <a:p>
              <a:pPr algn="ctr">
                <a:spcBef>
                  <a:spcPts val="1200"/>
                </a:spcBef>
              </a:pPr>
              <a:r>
                <a:rPr lang="ja-JP" altLang="en-US" sz="3200" b="1" dirty="0">
                  <a:solidFill>
                    <a:schemeClr val="bg1"/>
                  </a:solidFill>
                  <a:latin typeface="+mn-ea"/>
                </a:rPr>
                <a:t>日本の食料自給率が</a:t>
              </a:r>
              <a:endParaRPr lang="en-US" altLang="ja-JP" sz="3200" b="1" dirty="0">
                <a:solidFill>
                  <a:schemeClr val="bg1"/>
                </a:solidFill>
                <a:latin typeface="+mn-ea"/>
              </a:endParaRPr>
            </a:p>
            <a:p>
              <a:pPr algn="ctr">
                <a:spcBef>
                  <a:spcPts val="1200"/>
                </a:spcBef>
              </a:pPr>
              <a:r>
                <a:rPr lang="ja-JP" altLang="en-US" sz="3200" b="1" dirty="0">
                  <a:solidFill>
                    <a:schemeClr val="bg1"/>
                  </a:solidFill>
                  <a:latin typeface="+mn-ea"/>
                </a:rPr>
                <a:t>低すぎる</a:t>
              </a:r>
              <a:endParaRPr kumimoji="1" lang="en-US" altLang="ja-JP" sz="20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F716BBF9-4BB6-6824-AD38-CF888017EACD}"/>
                </a:ext>
              </a:extLst>
            </p:cNvPr>
            <p:cNvSpPr/>
            <p:nvPr/>
          </p:nvSpPr>
          <p:spPr>
            <a:xfrm>
              <a:off x="6286795" y="345361"/>
              <a:ext cx="5685322" cy="6167279"/>
            </a:xfrm>
            <a:prstGeom prst="roundRect">
              <a:avLst>
                <a:gd name="adj" fmla="val 461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08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ja-JP" sz="2000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Solution</a:t>
              </a:r>
              <a:endPara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3200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農業をやると</a:t>
              </a:r>
              <a:endParaRPr lang="en-US" altLang="ja-JP" sz="32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儲かる仕組みをつくる</a:t>
              </a:r>
              <a:endPara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8559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103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