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2D6565-6B0F-491C-A83D-CC32D352BBF8}" v="782" dt="2026-02-10T11:29:10.628"/>
    <p1510:client id="{D25B045D-CBD3-460C-8397-3BBF00747F64}" v="1" dt="2026-02-10T13:10:15.9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0:15.994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10:15.994" v="24622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FF1F4-9668-08D3-0E3E-DAC2C86ED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D8C38DB-274E-FC6C-ACB3-C48E24C27403}"/>
              </a:ext>
            </a:extLst>
          </p:cNvPr>
          <p:cNvGrpSpPr/>
          <p:nvPr/>
        </p:nvGrpSpPr>
        <p:grpSpPr>
          <a:xfrm>
            <a:off x="-321447" y="1867500"/>
            <a:ext cx="12834895" cy="2930499"/>
            <a:chOff x="238788" y="1065670"/>
            <a:chExt cx="12834895" cy="2930499"/>
          </a:xfrm>
          <a:gradFill>
            <a:gsLst>
              <a:gs pos="0">
                <a:schemeClr val="tx1"/>
              </a:gs>
              <a:gs pos="100000">
                <a:srgbClr val="002060"/>
              </a:gs>
            </a:gsLst>
            <a:lin ang="5400000" scaled="1"/>
          </a:gradFill>
        </p:grpSpPr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11223B3C-29F2-29FA-1925-A99CF5B9B67F}"/>
                </a:ext>
              </a:extLst>
            </p:cNvPr>
            <p:cNvSpPr/>
            <p:nvPr/>
          </p:nvSpPr>
          <p:spPr>
            <a:xfrm>
              <a:off x="238788" y="1065670"/>
              <a:ext cx="2930499" cy="29304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構成が不統一</a:t>
              </a:r>
            </a:p>
          </p:txBody>
        </p:sp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F4F80161-1A60-F56B-6D22-2A5592A2746E}"/>
                </a:ext>
              </a:extLst>
            </p:cNvPr>
            <p:cNvSpPr/>
            <p:nvPr/>
          </p:nvSpPr>
          <p:spPr>
            <a:xfrm>
              <a:off x="3540253" y="1065670"/>
              <a:ext cx="2930499" cy="29304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目的が不明確</a:t>
              </a:r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E65FAC88-9B4E-D8E0-AAB5-769EA11B299E}"/>
                </a:ext>
              </a:extLst>
            </p:cNvPr>
            <p:cNvSpPr/>
            <p:nvPr/>
          </p:nvSpPr>
          <p:spPr>
            <a:xfrm>
              <a:off x="6841718" y="1065670"/>
              <a:ext cx="2930499" cy="29304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20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属人化</a:t>
              </a:r>
            </a:p>
          </p:txBody>
        </p: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6A28A741-4A1F-8F2D-582C-E5845BBB3F92}"/>
                </a:ext>
              </a:extLst>
            </p:cNvPr>
            <p:cNvSpPr/>
            <p:nvPr/>
          </p:nvSpPr>
          <p:spPr>
            <a:xfrm>
              <a:off x="10143184" y="1065670"/>
              <a:ext cx="2930499" cy="29304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20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改善が不十分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8811C4A-5AA7-5CFA-CA55-3AC45B0CA09F}"/>
              </a:ext>
            </a:extLst>
          </p:cNvPr>
          <p:cNvSpPr/>
          <p:nvPr/>
        </p:nvSpPr>
        <p:spPr>
          <a:xfrm>
            <a:off x="307900" y="401359"/>
            <a:ext cx="11576200" cy="49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3200" b="1" dirty="0">
                <a:solidFill>
                  <a:srgbClr val="00206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資料作成を仕組み化し、品質とスピードを両立する</a:t>
            </a:r>
            <a:endParaRPr kumimoji="1" lang="en-US" altLang="ja-JP" sz="3200" b="1" dirty="0">
              <a:solidFill>
                <a:srgbClr val="002060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16A3497-6106-8A5B-8DD7-F796DF5FDAC4}"/>
              </a:ext>
            </a:extLst>
          </p:cNvPr>
          <p:cNvSpPr/>
          <p:nvPr/>
        </p:nvSpPr>
        <p:spPr>
          <a:xfrm>
            <a:off x="307900" y="1038556"/>
            <a:ext cx="11576200" cy="3401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dirty="0">
                <a:solidFill>
                  <a:srgbClr val="00206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構成と判断基準を統一し、誰が作っても一定品質を保てる体制を整える。</a:t>
            </a:r>
            <a:endParaRPr kumimoji="1" lang="en-US" altLang="ja-JP" dirty="0">
              <a:solidFill>
                <a:srgbClr val="002060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60714F1-BFF5-6568-2157-7A98B55FE594}"/>
              </a:ext>
            </a:extLst>
          </p:cNvPr>
          <p:cNvGrpSpPr/>
          <p:nvPr/>
        </p:nvGrpSpPr>
        <p:grpSpPr>
          <a:xfrm>
            <a:off x="1349399" y="5493998"/>
            <a:ext cx="9493203" cy="962643"/>
            <a:chOff x="1402594" y="5493998"/>
            <a:chExt cx="9493203" cy="962643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6D5DBCD2-B4FE-68ED-B212-B1D2BAB0A6A3}"/>
                </a:ext>
              </a:extLst>
            </p:cNvPr>
            <p:cNvGrpSpPr/>
            <p:nvPr/>
          </p:nvGrpSpPr>
          <p:grpSpPr>
            <a:xfrm>
              <a:off x="1948565" y="5493998"/>
              <a:ext cx="8401260" cy="411571"/>
              <a:chOff x="1402595" y="5493998"/>
              <a:chExt cx="8401260" cy="411571"/>
            </a:xfrm>
          </p:grpSpPr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B57781DB-1ED2-F160-7DA5-D0724D0E53F5}"/>
                  </a:ext>
                </a:extLst>
              </p:cNvPr>
              <p:cNvSpPr/>
              <p:nvPr/>
            </p:nvSpPr>
            <p:spPr>
              <a:xfrm>
                <a:off x="6647744" y="5493998"/>
                <a:ext cx="1720728" cy="41157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ルール</a:t>
                </a:r>
                <a:endParaRPr kumimoji="1" lang="en-US" altLang="ja-JP" sz="20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F5A6BBF9-E18A-31BE-90C4-D07E5B455C7B}"/>
                  </a:ext>
                </a:extLst>
              </p:cNvPr>
              <p:cNvSpPr/>
              <p:nvPr/>
            </p:nvSpPr>
            <p:spPr>
              <a:xfrm>
                <a:off x="1402595" y="5493998"/>
                <a:ext cx="1893146" cy="41157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資料の品質は</a:t>
                </a:r>
                <a:endParaRPr kumimoji="1" lang="en-US" altLang="ja-JP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2DC44AF3-CB24-9EA0-8CBA-B5C6A0811633}"/>
                  </a:ext>
                </a:extLst>
              </p:cNvPr>
              <p:cNvSpPr/>
              <p:nvPr/>
            </p:nvSpPr>
            <p:spPr>
              <a:xfrm>
                <a:off x="3393687" y="5493998"/>
                <a:ext cx="1720728" cy="41157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個人差</a:t>
                </a:r>
                <a:endParaRPr kumimoji="1" lang="en-US" altLang="ja-JP" sz="20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C5061BDF-9630-56F1-5937-4000B1BB6A79}"/>
                  </a:ext>
                </a:extLst>
              </p:cNvPr>
              <p:cNvSpPr/>
              <p:nvPr/>
            </p:nvSpPr>
            <p:spPr>
              <a:xfrm>
                <a:off x="5212361" y="5493998"/>
                <a:ext cx="1337436" cy="41157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ではなく</a:t>
                </a:r>
                <a:endParaRPr kumimoji="1" lang="en-US" altLang="ja-JP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4A64D8FD-4B0E-1698-49B0-C43F85289DF5}"/>
                  </a:ext>
                </a:extLst>
              </p:cNvPr>
              <p:cNvSpPr/>
              <p:nvPr/>
            </p:nvSpPr>
            <p:spPr>
              <a:xfrm>
                <a:off x="8466419" y="5493998"/>
                <a:ext cx="1337436" cy="41157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で決まる。</a:t>
                </a:r>
                <a:endParaRPr kumimoji="1" lang="en-US" altLang="ja-JP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7C684B14-D5EC-4733-732C-AAA883CD271D}"/>
                </a:ext>
              </a:extLst>
            </p:cNvPr>
            <p:cNvSpPr/>
            <p:nvPr/>
          </p:nvSpPr>
          <p:spPr>
            <a:xfrm>
              <a:off x="1402594" y="6045070"/>
              <a:ext cx="9493203" cy="41157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だからこそ、今このタイミングで全社として本腰を入れて取り組む必要がある。</a:t>
              </a:r>
              <a:endParaRPr kumimoji="1" lang="en-US" altLang="ja-JP" sz="20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662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158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