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D6565-6B0F-491C-A83D-CC32D352BBF8}" v="782" dt="2026-02-10T11:29:10.628"/>
    <p1510:client id="{FC316761-F258-4C1D-BA8B-C03EA6BAC3D6}" v="1" dt="2026-02-10T13:10:27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0:27.631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10:27.631" v="24622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  <c:pt idx="1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EC-4464-936A-0D3434806C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13773263"/>
        <c:axId val="1413776143"/>
      </c:barChart>
      <c:catAx>
        <c:axId val="1413773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+mn-cs"/>
              </a:defRPr>
            </a:pPr>
            <a:endParaRPr lang="ja-JP"/>
          </a:p>
        </c:txPr>
        <c:crossAx val="1413776143"/>
        <c:crosses val="autoZero"/>
        <c:auto val="1"/>
        <c:lblAlgn val="ctr"/>
        <c:lblOffset val="100"/>
        <c:noMultiLvlLbl val="0"/>
      </c:catAx>
      <c:valAx>
        <c:axId val="141377614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3773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游明朝" panose="02020400000000000000" pitchFamily="18" charset="-128"/>
          <a:ea typeface="游明朝" panose="02020400000000000000" pitchFamily="18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</c:v>
                </c:pt>
                <c:pt idx="1">
                  <c:v>8</c:v>
                </c:pt>
                <c:pt idx="2">
                  <c:v>8</c:v>
                </c:pt>
                <c:pt idx="3">
                  <c:v>10</c:v>
                </c:pt>
                <c:pt idx="4">
                  <c:v>13</c:v>
                </c:pt>
                <c:pt idx="5">
                  <c:v>10</c:v>
                </c:pt>
                <c:pt idx="6">
                  <c:v>7</c:v>
                </c:pt>
                <c:pt idx="7">
                  <c:v>10</c:v>
                </c:pt>
                <c:pt idx="8">
                  <c:v>8</c:v>
                </c:pt>
                <c:pt idx="9">
                  <c:v>9</c:v>
                </c:pt>
                <c:pt idx="10">
                  <c:v>11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EC-4464-936A-0D3434806C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13773263"/>
        <c:axId val="1413776143"/>
      </c:barChart>
      <c:catAx>
        <c:axId val="1413773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+mn-cs"/>
              </a:defRPr>
            </a:pPr>
            <a:endParaRPr lang="ja-JP"/>
          </a:p>
        </c:txPr>
        <c:crossAx val="1413776143"/>
        <c:crosses val="autoZero"/>
        <c:auto val="1"/>
        <c:lblAlgn val="ctr"/>
        <c:lblOffset val="100"/>
        <c:noMultiLvlLbl val="0"/>
      </c:catAx>
      <c:valAx>
        <c:axId val="141377614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3773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游明朝" panose="02020400000000000000" pitchFamily="18" charset="-128"/>
          <a:ea typeface="游明朝" panose="02020400000000000000" pitchFamily="18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0B1B2-132C-AFB3-D731-CA115CC9E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1A7579-5479-1020-18DF-61DC3CCBA44F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課題解決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A8B98DAC-23D0-7E0B-C578-0A4A0F92A1EB}"/>
              </a:ext>
            </a:extLst>
          </p:cNvPr>
          <p:cNvGrpSpPr/>
          <p:nvPr/>
        </p:nvGrpSpPr>
        <p:grpSpPr>
          <a:xfrm>
            <a:off x="698545" y="1352522"/>
            <a:ext cx="10794910" cy="4789929"/>
            <a:chOff x="755624" y="1188893"/>
            <a:chExt cx="10794910" cy="4789929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C2F0AA7-A220-749D-60C0-C03B52706BF9}"/>
                </a:ext>
              </a:extLst>
            </p:cNvPr>
            <p:cNvGrpSpPr/>
            <p:nvPr/>
          </p:nvGrpSpPr>
          <p:grpSpPr>
            <a:xfrm>
              <a:off x="755624" y="1438884"/>
              <a:ext cx="5685082" cy="4289947"/>
              <a:chOff x="555297" y="1838425"/>
              <a:chExt cx="5685082" cy="4289947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A299F085-1F6E-F281-3D7C-996C7640F3AF}"/>
                  </a:ext>
                </a:extLst>
              </p:cNvPr>
              <p:cNvSpPr/>
              <p:nvPr/>
            </p:nvSpPr>
            <p:spPr>
              <a:xfrm>
                <a:off x="555297" y="1838425"/>
                <a:ext cx="5685082" cy="10225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2800" b="1" dirty="0">
                    <a:solidFill>
                      <a:schemeClr val="accent3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アクセス増加が</a:t>
                </a:r>
                <a:endParaRPr kumimoji="1" lang="en-US" altLang="ja-JP" sz="2800" b="1" dirty="0">
                  <a:solidFill>
                    <a:schemeClr val="accent3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>
                  <a:spcBef>
                    <a:spcPts val="600"/>
                  </a:spcBef>
                </a:pPr>
                <a:r>
                  <a:rPr kumimoji="1" lang="ja-JP" altLang="en-US" sz="2800" b="1" dirty="0">
                    <a:solidFill>
                      <a:schemeClr val="accent3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成果に結びついていない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04BE7FAC-C7C5-5AC1-254D-AD0661F58081}"/>
                  </a:ext>
                </a:extLst>
              </p:cNvPr>
              <p:cNvSpPr/>
              <p:nvPr/>
            </p:nvSpPr>
            <p:spPr>
              <a:xfrm>
                <a:off x="555297" y="3296797"/>
                <a:ext cx="5685082" cy="28315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>
                  <a:lnSpc>
                    <a:spcPct val="130000"/>
                  </a:lnSpc>
                  <a:spcBef>
                    <a:spcPts val="12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直近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年間で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Web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サイトの月間アクセス数は約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2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倍に増加している一方、問い合わせ件数は月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件前後で横ばいが続いている。</a:t>
                </a:r>
                <a:endParaRPr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>
                  <a:lnSpc>
                    <a:spcPct val="130000"/>
                  </a:lnSpc>
                  <a:spcBef>
                    <a:spcPts val="12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ページ閲覧数は伸びているものの、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CTA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の配置や導線設計が不十分で、行動につながっていない点が課題である。</a:t>
                </a:r>
                <a:endParaRPr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>
                  <a:lnSpc>
                    <a:spcPct val="130000"/>
                  </a:lnSpc>
                  <a:spcBef>
                    <a:spcPts val="12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流入後のユーザー行動を分析し、問い合わせ導線を最適化することで、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CV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率を現在の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0.3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％から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％程度まで引き上げる余地がある。</a:t>
                </a:r>
                <a:endParaRPr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>
                  <a:lnSpc>
                    <a:spcPct val="130000"/>
                  </a:lnSpc>
                  <a:spcBef>
                    <a:spcPts val="12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アクセス数だけでなく成果指標を重視した改善が必要である。</a:t>
                </a:r>
              </a:p>
            </p:txBody>
          </p:sp>
        </p:grp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98512B0D-9E40-CE13-734A-50A0ED0009B6}"/>
                </a:ext>
              </a:extLst>
            </p:cNvPr>
            <p:cNvGrpSpPr/>
            <p:nvPr/>
          </p:nvGrpSpPr>
          <p:grpSpPr>
            <a:xfrm>
              <a:off x="7337044" y="1188893"/>
              <a:ext cx="4213490" cy="4789929"/>
              <a:chOff x="7337044" y="1188893"/>
              <a:chExt cx="4213490" cy="4789929"/>
            </a:xfrm>
          </p:grpSpPr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87E386BC-1BB0-355D-5B4B-241EF26BFECC}"/>
                  </a:ext>
                </a:extLst>
              </p:cNvPr>
              <p:cNvSpPr/>
              <p:nvPr/>
            </p:nvSpPr>
            <p:spPr>
              <a:xfrm>
                <a:off x="7451202" y="1188893"/>
                <a:ext cx="3985174" cy="3202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en-US" altLang="ja-JP" sz="1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2025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年のアクセス数推移（万件）</a:t>
                </a:r>
                <a:endParaRPr lang="en-US" altLang="ja-JP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graphicFrame>
            <p:nvGraphicFramePr>
              <p:cNvPr id="8" name="グラフ 7">
                <a:extLst>
                  <a:ext uri="{FF2B5EF4-FFF2-40B4-BE49-F238E27FC236}">
                    <a16:creationId xmlns:a16="http://schemas.microsoft.com/office/drawing/2014/main" id="{C6C8F001-4FCD-1D9A-36D4-1FDA98F1122B}"/>
                  </a:ext>
                </a:extLst>
              </p:cNvPr>
              <p:cNvGraphicFramePr/>
              <p:nvPr/>
            </p:nvGraphicFramePr>
            <p:xfrm>
              <a:off x="7337044" y="1528418"/>
              <a:ext cx="4213490" cy="167832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F5A0ECD2-AD15-02DE-4787-26A18DC0E7B5}"/>
                  </a:ext>
                </a:extLst>
              </p:cNvPr>
              <p:cNvSpPr/>
              <p:nvPr/>
            </p:nvSpPr>
            <p:spPr>
              <a:xfrm>
                <a:off x="7451202" y="3960969"/>
                <a:ext cx="3985174" cy="3202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lang="ja-JP" altLang="en-US" sz="1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問い合わせ件数（件）</a:t>
                </a:r>
                <a:endParaRPr lang="en-US" altLang="ja-JP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graphicFrame>
            <p:nvGraphicFramePr>
              <p:cNvPr id="19" name="グラフ 18">
                <a:extLst>
                  <a:ext uri="{FF2B5EF4-FFF2-40B4-BE49-F238E27FC236}">
                    <a16:creationId xmlns:a16="http://schemas.microsoft.com/office/drawing/2014/main" id="{464A09D3-8B5F-0870-E437-4F46B86C7B97}"/>
                  </a:ext>
                </a:extLst>
              </p:cNvPr>
              <p:cNvGraphicFramePr/>
              <p:nvPr/>
            </p:nvGraphicFramePr>
            <p:xfrm>
              <a:off x="7337044" y="4300494"/>
              <a:ext cx="4213490" cy="167832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43174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219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