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28F72-7E3B-44F1-B8F5-CBA40641CE33}" v="1" dt="2026-02-10T13:10:38.444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38.442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10:38.442" v="24622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3E258-A188-8023-8ECD-52D8E4C29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F680F4A-871D-209E-7280-7EF0741B6CC4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rgbClr val="0070C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課題解決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D6FEABD-0C5E-B5E3-7C22-4395943E0E1B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営業活動を仕組み化し、属人性から脱却することで成果の再現性を高める。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52897B52-C2E9-9990-D7DD-34847D49E9F4}"/>
              </a:ext>
            </a:extLst>
          </p:cNvPr>
          <p:cNvGrpSpPr/>
          <p:nvPr/>
        </p:nvGrpSpPr>
        <p:grpSpPr>
          <a:xfrm>
            <a:off x="407988" y="1570948"/>
            <a:ext cx="11384338" cy="4949652"/>
            <a:chOff x="407988" y="1638323"/>
            <a:chExt cx="11384338" cy="4949652"/>
          </a:xfrm>
        </p:grpSpPr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B0C7DAD2-F677-72A8-1F7D-7361EF1AFC53}"/>
                </a:ext>
              </a:extLst>
            </p:cNvPr>
            <p:cNvCxnSpPr>
              <a:cxnSpLocks/>
            </p:cNvCxnSpPr>
            <p:nvPr/>
          </p:nvCxnSpPr>
          <p:spPr>
            <a:xfrm>
              <a:off x="407988" y="3206551"/>
              <a:ext cx="11384338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A05A98BB-E392-1D95-F9B7-23EFBB41C848}"/>
                </a:ext>
              </a:extLst>
            </p:cNvPr>
            <p:cNvSpPr/>
            <p:nvPr/>
          </p:nvSpPr>
          <p:spPr>
            <a:xfrm>
              <a:off x="40798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分類</a:t>
              </a:r>
            </a:p>
          </p:txBody>
        </p: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7EFA147D-65EC-ED09-103C-01AA8D7E36D6}"/>
                </a:ext>
              </a:extLst>
            </p:cNvPr>
            <p:cNvCxnSpPr>
              <a:cxnSpLocks/>
            </p:cNvCxnSpPr>
            <p:nvPr/>
          </p:nvCxnSpPr>
          <p:spPr>
            <a:xfrm>
              <a:off x="40798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DD0A7BC0-E08A-CF2E-30B7-6527043AFD61}"/>
                </a:ext>
              </a:extLst>
            </p:cNvPr>
            <p:cNvSpPr/>
            <p:nvPr/>
          </p:nvSpPr>
          <p:spPr>
            <a:xfrm>
              <a:off x="7697627" y="1638323"/>
              <a:ext cx="4083006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解決策</a:t>
              </a:r>
            </a:p>
          </p:txBody>
        </p: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id="{749D8096-026C-81B2-A3FA-905225D56BAD}"/>
                </a:ext>
              </a:extLst>
            </p:cNvPr>
            <p:cNvCxnSpPr>
              <a:cxnSpLocks/>
            </p:cNvCxnSpPr>
            <p:nvPr/>
          </p:nvCxnSpPr>
          <p:spPr>
            <a:xfrm>
              <a:off x="7697627" y="2006867"/>
              <a:ext cx="4083455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FBFF8046-F094-3D73-67BD-65866DAF5B2E}"/>
                </a:ext>
              </a:extLst>
            </p:cNvPr>
            <p:cNvSpPr/>
            <p:nvPr/>
          </p:nvSpPr>
          <p:spPr>
            <a:xfrm>
              <a:off x="2917770" y="1638323"/>
              <a:ext cx="4083006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課題</a:t>
              </a:r>
            </a:p>
          </p:txBody>
        </p: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B4259BC4-C4E0-2721-8E82-959C4F62380A}"/>
                </a:ext>
              </a:extLst>
            </p:cNvPr>
            <p:cNvCxnSpPr>
              <a:cxnSpLocks/>
            </p:cNvCxnSpPr>
            <p:nvPr/>
          </p:nvCxnSpPr>
          <p:spPr>
            <a:xfrm>
              <a:off x="2917770" y="2006867"/>
              <a:ext cx="4083455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0D984206-6179-DE36-D847-6401E8073066}"/>
                </a:ext>
              </a:extLst>
            </p:cNvPr>
            <p:cNvGrpSpPr/>
            <p:nvPr/>
          </p:nvGrpSpPr>
          <p:grpSpPr>
            <a:xfrm>
              <a:off x="407988" y="2170144"/>
              <a:ext cx="11372645" cy="900307"/>
              <a:chOff x="407988" y="2122020"/>
              <a:chExt cx="11372645" cy="1107262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CDF088C-C768-F4D2-A33D-3B28685D863A}"/>
                  </a:ext>
                </a:extLst>
              </p:cNvPr>
              <p:cNvSpPr/>
              <p:nvPr/>
            </p:nvSpPr>
            <p:spPr>
              <a:xfrm>
                <a:off x="407988" y="2122020"/>
                <a:ext cx="2229348" cy="110726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商談設計</a:t>
                </a: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77C10E08-740A-9FEB-544B-EB7716259756}"/>
                  </a:ext>
                </a:extLst>
              </p:cNvPr>
              <p:cNvSpPr/>
              <p:nvPr/>
            </p:nvSpPr>
            <p:spPr>
              <a:xfrm>
                <a:off x="7697627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成果が出ている商談プロセスを整理し、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共通の進行フローとして定義する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0" name="二等辺三角形 49">
                <a:extLst>
                  <a:ext uri="{FF2B5EF4-FFF2-40B4-BE49-F238E27FC236}">
                    <a16:creationId xmlns:a16="http://schemas.microsoft.com/office/drawing/2014/main" id="{370F30EF-4E0F-3FEB-3AE7-2F08F73F3C7F}"/>
                  </a:ext>
                </a:extLst>
              </p:cNvPr>
              <p:cNvSpPr/>
              <p:nvPr/>
            </p:nvSpPr>
            <p:spPr>
              <a:xfrm rot="5400000">
                <a:off x="6958740" y="2607641"/>
                <a:ext cx="781372" cy="136022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33C4B9BC-D8F2-48FA-E06A-0E288BAE61DF}"/>
                  </a:ext>
                </a:extLst>
              </p:cNvPr>
              <p:cNvSpPr/>
              <p:nvPr/>
            </p:nvSpPr>
            <p:spPr>
              <a:xfrm>
                <a:off x="2917770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商談の進め方が担当者ごとに異なり、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成果につながる型が共有されていない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0FE4F4FB-AD0F-6603-DF30-F1BD16955F7D}"/>
                </a:ext>
              </a:extLst>
            </p:cNvPr>
            <p:cNvCxnSpPr>
              <a:cxnSpLocks/>
            </p:cNvCxnSpPr>
            <p:nvPr/>
          </p:nvCxnSpPr>
          <p:spPr>
            <a:xfrm>
              <a:off x="407988" y="4379059"/>
              <a:ext cx="11384338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B6916EC4-A5A1-C60A-9C85-47173A78F348}"/>
                </a:ext>
              </a:extLst>
            </p:cNvPr>
            <p:cNvGrpSpPr/>
            <p:nvPr/>
          </p:nvGrpSpPr>
          <p:grpSpPr>
            <a:xfrm>
              <a:off x="407988" y="3342652"/>
              <a:ext cx="11372645" cy="900307"/>
              <a:chOff x="407988" y="2122020"/>
              <a:chExt cx="11372645" cy="1107262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7BEB04A3-621F-0907-73F2-88F71D7839B1}"/>
                  </a:ext>
                </a:extLst>
              </p:cNvPr>
              <p:cNvSpPr/>
              <p:nvPr/>
            </p:nvSpPr>
            <p:spPr>
              <a:xfrm>
                <a:off x="407988" y="2122020"/>
                <a:ext cx="2229348" cy="110726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顧客理解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A63DA06-159A-DF42-D6F0-EF0C2D91BC1F}"/>
                  </a:ext>
                </a:extLst>
              </p:cNvPr>
              <p:cNvSpPr/>
              <p:nvPr/>
            </p:nvSpPr>
            <p:spPr>
              <a:xfrm>
                <a:off x="7697627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ヒアリング項目を見直し、課題背景まで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踏み込んだ情報収集を徹底する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6" name="二等辺三角形 15">
                <a:extLst>
                  <a:ext uri="{FF2B5EF4-FFF2-40B4-BE49-F238E27FC236}">
                    <a16:creationId xmlns:a16="http://schemas.microsoft.com/office/drawing/2014/main" id="{1F71718C-60E2-D7A7-9363-90598B242E3A}"/>
                  </a:ext>
                </a:extLst>
              </p:cNvPr>
              <p:cNvSpPr/>
              <p:nvPr/>
            </p:nvSpPr>
            <p:spPr>
              <a:xfrm rot="5400000">
                <a:off x="6958740" y="2607641"/>
                <a:ext cx="781372" cy="136022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FE129FE-7F47-B8CD-0D1F-F349EE59B17E}"/>
                  </a:ext>
                </a:extLst>
              </p:cNvPr>
              <p:cNvSpPr/>
              <p:nvPr/>
            </p:nvSpPr>
            <p:spPr>
              <a:xfrm>
                <a:off x="2917770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顧客ニーズの把握が浅く、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提案内容が表面的になりやすい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88143912-F120-CE7F-39CF-19CB4D239F77}"/>
                </a:ext>
              </a:extLst>
            </p:cNvPr>
            <p:cNvCxnSpPr>
              <a:cxnSpLocks/>
            </p:cNvCxnSpPr>
            <p:nvPr/>
          </p:nvCxnSpPr>
          <p:spPr>
            <a:xfrm>
              <a:off x="407988" y="5551566"/>
              <a:ext cx="11384338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0DCC8DDF-F2A5-0C59-7C20-92CD5DB3C047}"/>
                </a:ext>
              </a:extLst>
            </p:cNvPr>
            <p:cNvGrpSpPr/>
            <p:nvPr/>
          </p:nvGrpSpPr>
          <p:grpSpPr>
            <a:xfrm>
              <a:off x="407988" y="4515159"/>
              <a:ext cx="11372645" cy="900307"/>
              <a:chOff x="407988" y="2122020"/>
              <a:chExt cx="11372645" cy="1107262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73B262E0-701D-9295-0FF7-760361352F8F}"/>
                  </a:ext>
                </a:extLst>
              </p:cNvPr>
              <p:cNvSpPr/>
              <p:nvPr/>
            </p:nvSpPr>
            <p:spPr>
              <a:xfrm>
                <a:off x="407988" y="2122020"/>
                <a:ext cx="2229348" cy="110726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情報管理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B55446F8-9F42-E199-2B5E-50082CA48FCA}"/>
                  </a:ext>
                </a:extLst>
              </p:cNvPr>
              <p:cNvSpPr/>
              <p:nvPr/>
            </p:nvSpPr>
            <p:spPr>
              <a:xfrm>
                <a:off x="7697627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情報の管理ルールを統一し、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判断や改善に使える形で蓄積する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2" name="二等辺三角形 21">
                <a:extLst>
                  <a:ext uri="{FF2B5EF4-FFF2-40B4-BE49-F238E27FC236}">
                    <a16:creationId xmlns:a16="http://schemas.microsoft.com/office/drawing/2014/main" id="{B8096E74-7C9C-B7DA-917F-C94E1431C0F2}"/>
                  </a:ext>
                </a:extLst>
              </p:cNvPr>
              <p:cNvSpPr/>
              <p:nvPr/>
            </p:nvSpPr>
            <p:spPr>
              <a:xfrm rot="5400000">
                <a:off x="6958740" y="2607641"/>
                <a:ext cx="781372" cy="136022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35618E7E-6388-BB34-0AAE-D224ED7F75B7}"/>
                  </a:ext>
                </a:extLst>
              </p:cNvPr>
              <p:cNvSpPr/>
              <p:nvPr/>
            </p:nvSpPr>
            <p:spPr>
              <a:xfrm>
                <a:off x="2917770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顧客情報や商談履歴が分散し、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次のアクションに活かされていない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03E2B4E9-3479-5986-E064-2D18786C953A}"/>
                </a:ext>
              </a:extLst>
            </p:cNvPr>
            <p:cNvGrpSpPr/>
            <p:nvPr/>
          </p:nvGrpSpPr>
          <p:grpSpPr>
            <a:xfrm>
              <a:off x="407988" y="5687668"/>
              <a:ext cx="11372645" cy="900307"/>
              <a:chOff x="407988" y="2122020"/>
              <a:chExt cx="11372645" cy="1107262"/>
            </a:xfrm>
          </p:grpSpPr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D31670BF-0417-CEB0-254C-855A9F2A9466}"/>
                  </a:ext>
                </a:extLst>
              </p:cNvPr>
              <p:cNvSpPr/>
              <p:nvPr/>
            </p:nvSpPr>
            <p:spPr>
              <a:xfrm>
                <a:off x="407988" y="2122020"/>
                <a:ext cx="2229348" cy="1107262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成果分析</a:t>
                </a:r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DDFB176D-F091-D28D-314C-8AC20C8A7753}"/>
                  </a:ext>
                </a:extLst>
              </p:cNvPr>
              <p:cNvSpPr/>
              <p:nvPr/>
            </p:nvSpPr>
            <p:spPr>
              <a:xfrm>
                <a:off x="7697627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行動と成果を紐づけて振り返り、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再現性のある改善点を抽出する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5" name="二等辺三角形 54">
                <a:extLst>
                  <a:ext uri="{FF2B5EF4-FFF2-40B4-BE49-F238E27FC236}">
                    <a16:creationId xmlns:a16="http://schemas.microsoft.com/office/drawing/2014/main" id="{CA68D14B-3569-08A6-B562-085826F897C8}"/>
                  </a:ext>
                </a:extLst>
              </p:cNvPr>
              <p:cNvSpPr/>
              <p:nvPr/>
            </p:nvSpPr>
            <p:spPr>
              <a:xfrm rot="5400000">
                <a:off x="6958740" y="2607641"/>
                <a:ext cx="781372" cy="136022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endParaRPr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9E0CD697-7B0C-E92E-89CC-94F01D6A7280}"/>
                  </a:ext>
                </a:extLst>
              </p:cNvPr>
              <p:cNvSpPr/>
              <p:nvPr/>
            </p:nvSpPr>
            <p:spPr>
              <a:xfrm>
                <a:off x="2917770" y="2122020"/>
                <a:ext cx="4083006" cy="110726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結果のみを評価しており、</a:t>
                </a:r>
                <a:br>
                  <a:rPr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成果につながる行動が分析されていない</a:t>
                </a:r>
                <a:endParaRPr lang="en-US" altLang="ja-JP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883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250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