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D8C614-04A1-4745-8E74-C1590995D9D6}" v="1" dt="2026-02-10T13:10:48.104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0:48.101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10:48.101" v="24622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F09D1-0F78-15CB-EB7B-E7CCFF7F0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B04BAD5B-36C8-9BC0-E80C-6453C71F7E93}"/>
              </a:ext>
            </a:extLst>
          </p:cNvPr>
          <p:cNvGrpSpPr/>
          <p:nvPr/>
        </p:nvGrpSpPr>
        <p:grpSpPr>
          <a:xfrm>
            <a:off x="1001314" y="172942"/>
            <a:ext cx="10593632" cy="5732256"/>
            <a:chOff x="799183" y="172942"/>
            <a:chExt cx="10593632" cy="5732256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6F1DFE8C-BEBE-2F62-FB12-3EB13F0355DB}"/>
                </a:ext>
              </a:extLst>
            </p:cNvPr>
            <p:cNvSpPr/>
            <p:nvPr/>
          </p:nvSpPr>
          <p:spPr>
            <a:xfrm>
              <a:off x="799183" y="172942"/>
              <a:ext cx="2700039" cy="36537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en-US" altLang="ja-JP" sz="8000" b="1" dirty="0">
                  <a:solidFill>
                    <a:schemeClr val="bg1">
                      <a:lumMod val="85000"/>
                    </a:schemeClr>
                  </a:solidFill>
                  <a:latin typeface="+mn-ea"/>
                </a:rPr>
                <a:t>01</a:t>
              </a:r>
              <a:endParaRPr lang="ja-JP" altLang="en-US" sz="8000" b="1" dirty="0">
                <a:solidFill>
                  <a:schemeClr val="bg1">
                    <a:lumMod val="85000"/>
                  </a:schemeClr>
                </a:solidFill>
                <a:latin typeface="+mn-ea"/>
              </a:endParaRP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E897D909-26F4-539C-51E9-270138609EA4}"/>
                </a:ext>
              </a:extLst>
            </p:cNvPr>
            <p:cNvSpPr/>
            <p:nvPr/>
          </p:nvSpPr>
          <p:spPr>
            <a:xfrm>
              <a:off x="4745980" y="172942"/>
              <a:ext cx="2700039" cy="36537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en-US" altLang="ja-JP" sz="8000" b="1" dirty="0">
                  <a:solidFill>
                    <a:schemeClr val="bg1">
                      <a:lumMod val="85000"/>
                    </a:schemeClr>
                  </a:solidFill>
                  <a:latin typeface="+mn-ea"/>
                </a:rPr>
                <a:t>02</a:t>
              </a:r>
              <a:endParaRPr lang="ja-JP" altLang="en-US" sz="8000" b="1" dirty="0">
                <a:solidFill>
                  <a:schemeClr val="bg1">
                    <a:lumMod val="85000"/>
                  </a:schemeClr>
                </a:solidFill>
                <a:latin typeface="+mn-ea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1AFBC751-FE6E-137F-D77E-6C911E660EEC}"/>
                </a:ext>
              </a:extLst>
            </p:cNvPr>
            <p:cNvSpPr/>
            <p:nvPr/>
          </p:nvSpPr>
          <p:spPr>
            <a:xfrm>
              <a:off x="8692776" y="172942"/>
              <a:ext cx="2700039" cy="36537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kumimoji="1" lang="en-US" altLang="ja-JP" sz="8000" b="1" dirty="0">
                  <a:solidFill>
                    <a:schemeClr val="bg1">
                      <a:lumMod val="85000"/>
                    </a:schemeClr>
                  </a:solidFill>
                  <a:latin typeface="+mn-ea"/>
                </a:rPr>
                <a:t>03</a:t>
              </a:r>
              <a:endParaRPr kumimoji="1" lang="ja-JP" altLang="en-US" sz="8000" b="1" dirty="0">
                <a:solidFill>
                  <a:schemeClr val="bg1">
                    <a:lumMod val="85000"/>
                  </a:schemeClr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DEF0667-EAAB-2944-4B8F-DE9CC4E9351C}"/>
                </a:ext>
              </a:extLst>
            </p:cNvPr>
            <p:cNvSpPr/>
            <p:nvPr/>
          </p:nvSpPr>
          <p:spPr>
            <a:xfrm>
              <a:off x="799183" y="1369109"/>
              <a:ext cx="2700039" cy="36537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対応の不統一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EB6655E3-E681-6924-C7DF-BF290692E92F}"/>
                </a:ext>
              </a:extLst>
            </p:cNvPr>
            <p:cNvSpPr/>
            <p:nvPr/>
          </p:nvSpPr>
          <p:spPr>
            <a:xfrm>
              <a:off x="799183" y="1941251"/>
              <a:ext cx="2700039" cy="534949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担当者ごとに対応品質が異なり、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顧客体験にばらつきが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生じている。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6" name="四角形: 角を丸くする 15">
              <a:extLst>
                <a:ext uri="{FF2B5EF4-FFF2-40B4-BE49-F238E27FC236}">
                  <a16:creationId xmlns:a16="http://schemas.microsoft.com/office/drawing/2014/main" id="{969D89A5-EA18-040C-5BFF-471FB9DE9464}"/>
                </a:ext>
              </a:extLst>
            </p:cNvPr>
            <p:cNvSpPr/>
            <p:nvPr/>
          </p:nvSpPr>
          <p:spPr>
            <a:xfrm>
              <a:off x="1519408" y="952800"/>
              <a:ext cx="1259588" cy="301965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kumimoji="1" lang="ja-JP" altLang="en-US" sz="1400" b="1" dirty="0">
                  <a:solidFill>
                    <a:schemeClr val="bg1"/>
                  </a:solidFill>
                  <a:latin typeface="+mn-ea"/>
                </a:rPr>
                <a:t>課題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95FA561A-F01D-3031-17FF-B0DA73B330C8}"/>
                </a:ext>
              </a:extLst>
            </p:cNvPr>
            <p:cNvSpPr/>
            <p:nvPr/>
          </p:nvSpPr>
          <p:spPr>
            <a:xfrm>
              <a:off x="4745980" y="1369109"/>
              <a:ext cx="2700039" cy="36537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b="1" dirty="0">
                  <a:solidFill>
                    <a:schemeClr val="tx1"/>
                  </a:solidFill>
                  <a:latin typeface="+mn-ea"/>
                </a:rPr>
                <a:t>声が活用不十分</a:t>
              </a: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8C362AC0-B93D-DC39-01D7-DF6BF3B9912B}"/>
                </a:ext>
              </a:extLst>
            </p:cNvPr>
            <p:cNvSpPr/>
            <p:nvPr/>
          </p:nvSpPr>
          <p:spPr>
            <a:xfrm>
              <a:off x="4745980" y="1941251"/>
              <a:ext cx="2700039" cy="534949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顧客の要望や不満が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収集されても、改善策に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十分反映されていない。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0FF595D9-EAE2-CB3C-66D8-65EF77E52A86}"/>
                </a:ext>
              </a:extLst>
            </p:cNvPr>
            <p:cNvSpPr/>
            <p:nvPr/>
          </p:nvSpPr>
          <p:spPr>
            <a:xfrm>
              <a:off x="5466205" y="952800"/>
              <a:ext cx="1259588" cy="301965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sz="1400" b="1" dirty="0">
                  <a:solidFill>
                    <a:schemeClr val="bg1"/>
                  </a:solidFill>
                  <a:latin typeface="+mn-ea"/>
                </a:rPr>
                <a:t>課題</a:t>
              </a: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504C5319-9773-EAB9-129D-15638C87E18A}"/>
                </a:ext>
              </a:extLst>
            </p:cNvPr>
            <p:cNvSpPr/>
            <p:nvPr/>
          </p:nvSpPr>
          <p:spPr>
            <a:xfrm>
              <a:off x="8692776" y="1369109"/>
              <a:ext cx="2700039" cy="36537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情報共有不足</a:t>
              </a: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900C62D2-9740-49DB-0D06-77D191CC8F8F}"/>
                </a:ext>
              </a:extLst>
            </p:cNvPr>
            <p:cNvSpPr/>
            <p:nvPr/>
          </p:nvSpPr>
          <p:spPr>
            <a:xfrm>
              <a:off x="8692776" y="1941251"/>
              <a:ext cx="2700039" cy="534949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顧客情報が部門間で共有されず、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対応内容が点在して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しまっている。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5501BA01-9E6C-EED4-3C33-32FB5EF2C070}"/>
                </a:ext>
              </a:extLst>
            </p:cNvPr>
            <p:cNvSpPr/>
            <p:nvPr/>
          </p:nvSpPr>
          <p:spPr>
            <a:xfrm>
              <a:off x="9413001" y="952800"/>
              <a:ext cx="1259588" cy="301965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sz="1400" b="1" dirty="0">
                  <a:solidFill>
                    <a:schemeClr val="bg1"/>
                  </a:solidFill>
                  <a:latin typeface="+mn-ea"/>
                </a:rPr>
                <a:t>課題</a:t>
              </a: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11EB1FEB-AF1B-1E1A-DDD2-BE5E787DB511}"/>
                </a:ext>
              </a:extLst>
            </p:cNvPr>
            <p:cNvSpPr/>
            <p:nvPr/>
          </p:nvSpPr>
          <p:spPr>
            <a:xfrm>
              <a:off x="799183" y="4798107"/>
              <a:ext cx="2700039" cy="36537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kumimoji="1" lang="ja-JP" altLang="en-US" b="1" dirty="0">
                  <a:solidFill>
                    <a:srgbClr val="FF0000"/>
                  </a:solidFill>
                  <a:latin typeface="+mn-ea"/>
                </a:rPr>
                <a:t>対応基準統一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6ADB1E50-852A-225D-D3DC-B66E7B491DA8}"/>
                </a:ext>
              </a:extLst>
            </p:cNvPr>
            <p:cNvSpPr/>
            <p:nvPr/>
          </p:nvSpPr>
          <p:spPr>
            <a:xfrm>
              <a:off x="799183" y="5370249"/>
              <a:ext cx="2700039" cy="534949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対応フローと基準を標準化し、</a:t>
              </a:r>
              <a:br>
                <a:rPr kumimoji="1"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誰が対応しても一定品質を</a:t>
              </a:r>
              <a:br>
                <a:rPr kumimoji="1"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保つ。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14A94EAD-61BF-C53D-A041-724121593E37}"/>
                </a:ext>
              </a:extLst>
            </p:cNvPr>
            <p:cNvSpPr/>
            <p:nvPr/>
          </p:nvSpPr>
          <p:spPr>
            <a:xfrm>
              <a:off x="1519408" y="4381798"/>
              <a:ext cx="1259588" cy="30196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kumimoji="1" lang="ja-JP" altLang="en-US" sz="1400" b="1" dirty="0">
                  <a:solidFill>
                    <a:schemeClr val="bg1"/>
                  </a:solidFill>
                  <a:latin typeface="+mn-ea"/>
                </a:rPr>
                <a:t>解決策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3D4501B4-6A2F-156F-1D43-D3672FF1B4B2}"/>
                </a:ext>
              </a:extLst>
            </p:cNvPr>
            <p:cNvSpPr/>
            <p:nvPr/>
          </p:nvSpPr>
          <p:spPr>
            <a:xfrm>
              <a:off x="4745980" y="4798107"/>
              <a:ext cx="2700039" cy="36537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b="1" dirty="0">
                  <a:solidFill>
                    <a:srgbClr val="FF0000"/>
                  </a:solidFill>
                  <a:latin typeface="+mn-ea"/>
                </a:rPr>
                <a:t>声の分析強化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93799309-73E5-B762-5B2C-5B52850D1AB1}"/>
                </a:ext>
              </a:extLst>
            </p:cNvPr>
            <p:cNvSpPr/>
            <p:nvPr/>
          </p:nvSpPr>
          <p:spPr>
            <a:xfrm>
              <a:off x="4745980" y="5370249"/>
              <a:ext cx="2700039" cy="534949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顧客の声を体系的に分析し、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改善優先度と打ち手へ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反映する。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95A43CD4-BF83-4D41-EE33-475B8B45828F}"/>
                </a:ext>
              </a:extLst>
            </p:cNvPr>
            <p:cNvSpPr/>
            <p:nvPr/>
          </p:nvSpPr>
          <p:spPr>
            <a:xfrm>
              <a:off x="5466205" y="4381798"/>
              <a:ext cx="1259588" cy="30196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sz="1400" b="1" dirty="0">
                  <a:solidFill>
                    <a:schemeClr val="bg1"/>
                  </a:solidFill>
                  <a:latin typeface="+mn-ea"/>
                </a:rPr>
                <a:t>解決策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7A6D790B-D779-3AFB-AF41-8C8896957E44}"/>
                </a:ext>
              </a:extLst>
            </p:cNvPr>
            <p:cNvSpPr/>
            <p:nvPr/>
          </p:nvSpPr>
          <p:spPr>
            <a:xfrm>
              <a:off x="8692776" y="4798107"/>
              <a:ext cx="2700039" cy="36537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b="1" dirty="0">
                  <a:solidFill>
                    <a:srgbClr val="FF0000"/>
                  </a:solidFill>
                  <a:latin typeface="+mn-ea"/>
                </a:rPr>
                <a:t>情報の一元化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C7F3BF93-62AD-A133-8589-EF16FCB918E7}"/>
                </a:ext>
              </a:extLst>
            </p:cNvPr>
            <p:cNvSpPr/>
            <p:nvPr/>
          </p:nvSpPr>
          <p:spPr>
            <a:xfrm>
              <a:off x="8692776" y="5370249"/>
              <a:ext cx="2700039" cy="534949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顧客データを統合管理し、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全担当者が活用できる状態を</a:t>
              </a:r>
              <a:br>
                <a:rPr lang="en-US" altLang="ja-JP" sz="1400" dirty="0">
                  <a:solidFill>
                    <a:schemeClr val="tx1"/>
                  </a:solidFill>
                  <a:latin typeface="+mn-ea"/>
                </a:rPr>
              </a:br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整える。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7" name="四角形: 角を丸くする 36">
              <a:extLst>
                <a:ext uri="{FF2B5EF4-FFF2-40B4-BE49-F238E27FC236}">
                  <a16:creationId xmlns:a16="http://schemas.microsoft.com/office/drawing/2014/main" id="{7379BDD4-4631-85AE-B3EE-FCEB4F5BEF9E}"/>
                </a:ext>
              </a:extLst>
            </p:cNvPr>
            <p:cNvSpPr/>
            <p:nvPr/>
          </p:nvSpPr>
          <p:spPr>
            <a:xfrm>
              <a:off x="9413001" y="4381798"/>
              <a:ext cx="1259588" cy="301965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1200"/>
                </a:spcBef>
                <a:buClr>
                  <a:srgbClr val="002060"/>
                </a:buClr>
              </a:pPr>
              <a:r>
                <a:rPr lang="ja-JP" altLang="en-US" sz="1400" b="1" dirty="0">
                  <a:solidFill>
                    <a:schemeClr val="bg1"/>
                  </a:solidFill>
                  <a:latin typeface="+mn-ea"/>
                </a:rPr>
                <a:t>解決策</a:t>
              </a:r>
            </a:p>
          </p:txBody>
        </p: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440A871F-F2F1-705C-AEC5-730856BA1C86}"/>
                </a:ext>
              </a:extLst>
            </p:cNvPr>
            <p:cNvCxnSpPr>
              <a:cxnSpLocks/>
            </p:cNvCxnSpPr>
            <p:nvPr/>
          </p:nvCxnSpPr>
          <p:spPr>
            <a:xfrm>
              <a:off x="2162514" y="3278115"/>
              <a:ext cx="0" cy="301770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7B728D41-B844-5623-5C77-BA8A62563F74}"/>
                </a:ext>
              </a:extLst>
            </p:cNvPr>
            <p:cNvCxnSpPr>
              <a:cxnSpLocks/>
            </p:cNvCxnSpPr>
            <p:nvPr/>
          </p:nvCxnSpPr>
          <p:spPr>
            <a:xfrm>
              <a:off x="6109311" y="3278115"/>
              <a:ext cx="0" cy="301770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矢印コネクタ 37">
              <a:extLst>
                <a:ext uri="{FF2B5EF4-FFF2-40B4-BE49-F238E27FC236}">
                  <a16:creationId xmlns:a16="http://schemas.microsoft.com/office/drawing/2014/main" id="{D6DD0047-F3CF-7F00-0D51-6DC76FD337B2}"/>
                </a:ext>
              </a:extLst>
            </p:cNvPr>
            <p:cNvCxnSpPr>
              <a:cxnSpLocks/>
            </p:cNvCxnSpPr>
            <p:nvPr/>
          </p:nvCxnSpPr>
          <p:spPr>
            <a:xfrm>
              <a:off x="10056107" y="3278115"/>
              <a:ext cx="0" cy="301770"/>
            </a:xfrm>
            <a:prstGeom prst="straightConnector1">
              <a:avLst/>
            </a:prstGeom>
            <a:ln>
              <a:solidFill>
                <a:schemeClr val="bg1">
                  <a:lumMod val="75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20694A6-96CD-1814-A9C4-69253312312F}"/>
              </a:ext>
            </a:extLst>
          </p:cNvPr>
          <p:cNvSpPr/>
          <p:nvPr/>
        </p:nvSpPr>
        <p:spPr>
          <a:xfrm>
            <a:off x="0" y="0"/>
            <a:ext cx="232175" cy="3429001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46800" rtlCol="0" anchor="ctr"/>
          <a:lstStyle/>
          <a:p>
            <a:pPr algn="ctr">
              <a:spcBef>
                <a:spcPts val="1200"/>
              </a:spcBef>
              <a:buClr>
                <a:srgbClr val="002060"/>
              </a:buClr>
            </a:pP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89D70F-124B-23D7-8054-FAB24DEFD8B7}"/>
              </a:ext>
            </a:extLst>
          </p:cNvPr>
          <p:cNvSpPr/>
          <p:nvPr/>
        </p:nvSpPr>
        <p:spPr>
          <a:xfrm>
            <a:off x="0" y="3428998"/>
            <a:ext cx="232175" cy="3429001"/>
          </a:xfrm>
          <a:prstGeom prst="rect">
            <a:avLst/>
          </a:prstGeom>
          <a:solidFill>
            <a:srgbClr val="FF0000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46800" rtlCol="0" anchor="ctr"/>
          <a:lstStyle/>
          <a:p>
            <a:pPr algn="ctr">
              <a:spcBef>
                <a:spcPts val="1200"/>
              </a:spcBef>
              <a:buClr>
                <a:srgbClr val="002060"/>
              </a:buClr>
            </a:pP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02670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231</Words>
  <Application>Microsoft Office PowerPoint</Application>
  <PresentationFormat>ワイド画面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