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B2354C-89DA-4810-A996-FCA6CC8D620A}" v="1" dt="2026-02-10T13:11:08.234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1:08.231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11:08.231" v="24622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11E03-D50E-6C83-CBBC-C2B078BE4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994886-19BE-694D-550A-7929904037EE}"/>
              </a:ext>
            </a:extLst>
          </p:cNvPr>
          <p:cNvSpPr/>
          <p:nvPr/>
        </p:nvSpPr>
        <p:spPr>
          <a:xfrm>
            <a:off x="475178" y="0"/>
            <a:ext cx="11716822" cy="6858000"/>
          </a:xfrm>
          <a:prstGeom prst="rect">
            <a:avLst/>
          </a:prstGeom>
          <a:pattFill prst="smGrid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B33531E-CA0A-DA6B-0323-F41F536E0D9A}"/>
              </a:ext>
            </a:extLst>
          </p:cNvPr>
          <p:cNvSpPr/>
          <p:nvPr/>
        </p:nvSpPr>
        <p:spPr>
          <a:xfrm>
            <a:off x="1" y="0"/>
            <a:ext cx="4751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課題解決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7210D318-1302-B8D9-E9D8-39646D2C48F7}"/>
              </a:ext>
            </a:extLst>
          </p:cNvPr>
          <p:cNvGrpSpPr/>
          <p:nvPr/>
        </p:nvGrpSpPr>
        <p:grpSpPr>
          <a:xfrm>
            <a:off x="1057010" y="351764"/>
            <a:ext cx="10553158" cy="6154473"/>
            <a:chOff x="1057010" y="410169"/>
            <a:chExt cx="10553158" cy="6154473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855E3C9F-6D5D-3EF1-ECAF-805AE7BAC484}"/>
                </a:ext>
              </a:extLst>
            </p:cNvPr>
            <p:cNvSpPr/>
            <p:nvPr/>
          </p:nvSpPr>
          <p:spPr>
            <a:xfrm>
              <a:off x="1057010" y="410169"/>
              <a:ext cx="1188000" cy="297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課題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75C3C82C-ECD8-5C4C-58F9-A8499CF1514E}"/>
                </a:ext>
              </a:extLst>
            </p:cNvPr>
            <p:cNvSpPr/>
            <p:nvPr/>
          </p:nvSpPr>
          <p:spPr>
            <a:xfrm>
              <a:off x="1057010" y="757213"/>
              <a:ext cx="10553158" cy="47701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プロジェクト全体の進捗と責任範囲が把握しづらい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250EBB1A-196C-D3F5-B9F7-457F56C74DB4}"/>
                </a:ext>
              </a:extLst>
            </p:cNvPr>
            <p:cNvSpPr/>
            <p:nvPr/>
          </p:nvSpPr>
          <p:spPr>
            <a:xfrm>
              <a:off x="1057010" y="1340054"/>
              <a:ext cx="10553158" cy="29618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担当者や期限、意思決定者が明確でないまま進行し、認識違いや手戻りが発生している。進捗状況も共有されず、問題の発見が遅れがちになっている。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36493DB7-73EA-3019-38F9-2D4F46295811}"/>
                </a:ext>
              </a:extLst>
            </p:cNvPr>
            <p:cNvSpPr/>
            <p:nvPr/>
          </p:nvSpPr>
          <p:spPr>
            <a:xfrm>
              <a:off x="1057010" y="2504715"/>
              <a:ext cx="1188000" cy="297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sz="16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解決策</a:t>
              </a:r>
              <a:r>
                <a:rPr lang="en-US" altLang="ja-JP" sz="16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1</a:t>
              </a:r>
              <a:endParaRPr kumimoji="1" lang="ja-JP" altLang="en-US" sz="16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A0917CEB-0547-C7CB-D236-46DADAF18E30}"/>
                </a:ext>
              </a:extLst>
            </p:cNvPr>
            <p:cNvSpPr/>
            <p:nvPr/>
          </p:nvSpPr>
          <p:spPr>
            <a:xfrm>
              <a:off x="1057010" y="2851759"/>
              <a:ext cx="10553158" cy="47701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役割分担と意思決定フローを明確にする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05D545E3-163B-D465-A5C9-910A8ABB06A2}"/>
                </a:ext>
              </a:extLst>
            </p:cNvPr>
            <p:cNvSpPr/>
            <p:nvPr/>
          </p:nvSpPr>
          <p:spPr>
            <a:xfrm>
              <a:off x="1057010" y="3434600"/>
              <a:ext cx="10553158" cy="29618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各タスクの担当者、責任範囲、決裁者を事前に整理し、関係者全員で共有する。役割を明確にすることで主体性が高まり、対応の遅れを防げる。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0D3D6D35-F6D9-08F8-F234-E3DD94AF09AA}"/>
                </a:ext>
              </a:extLst>
            </p:cNvPr>
            <p:cNvSpPr/>
            <p:nvPr/>
          </p:nvSpPr>
          <p:spPr>
            <a:xfrm>
              <a:off x="1057010" y="3921643"/>
              <a:ext cx="1188000" cy="297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sz="16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解決策</a:t>
              </a:r>
              <a:r>
                <a:rPr lang="en-US" altLang="ja-JP" sz="16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</a:t>
              </a:r>
              <a:endParaRPr lang="ja-JP" altLang="en-US" sz="16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7EFB5ED-B09A-20D1-E752-80C39CEA8AD5}"/>
                </a:ext>
              </a:extLst>
            </p:cNvPr>
            <p:cNvSpPr/>
            <p:nvPr/>
          </p:nvSpPr>
          <p:spPr>
            <a:xfrm>
              <a:off x="1057010" y="4268687"/>
              <a:ext cx="10553158" cy="47701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進捗状況を誰でも把握できる形で可視化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45A63697-817F-AD6A-9FDC-E1CC1B0DA28F}"/>
                </a:ext>
              </a:extLst>
            </p:cNvPr>
            <p:cNvSpPr/>
            <p:nvPr/>
          </p:nvSpPr>
          <p:spPr>
            <a:xfrm>
              <a:off x="1057010" y="4851528"/>
              <a:ext cx="10553158" cy="29618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プロジェクト全体の進捗や課題を一覧で確認できる状態を整える。遅れや問題点を早期に把握でき、適切なフォローや判断につなげやすくなる。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EE67C46-215B-2424-0B16-C0E1FEAA82DE}"/>
                </a:ext>
              </a:extLst>
            </p:cNvPr>
            <p:cNvSpPr/>
            <p:nvPr/>
          </p:nvSpPr>
          <p:spPr>
            <a:xfrm>
              <a:off x="1057010" y="5338571"/>
              <a:ext cx="1188000" cy="297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sz="16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解決策</a:t>
              </a:r>
              <a:r>
                <a:rPr lang="en-US" altLang="ja-JP" sz="16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3</a:t>
              </a:r>
              <a:endParaRPr lang="ja-JP" altLang="en-US" sz="16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8767642C-18B8-4402-BAC2-451D8E2E17FC}"/>
                </a:ext>
              </a:extLst>
            </p:cNvPr>
            <p:cNvSpPr/>
            <p:nvPr/>
          </p:nvSpPr>
          <p:spPr>
            <a:xfrm>
              <a:off x="1057010" y="5685615"/>
              <a:ext cx="10553158" cy="47701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定期的なレビューで課題と改善点を整理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72CA087D-C37D-2C47-9DCA-11EBEE1EF133}"/>
                </a:ext>
              </a:extLst>
            </p:cNvPr>
            <p:cNvSpPr/>
            <p:nvPr/>
          </p:nvSpPr>
          <p:spPr>
            <a:xfrm>
              <a:off x="1057010" y="6268456"/>
              <a:ext cx="10553158" cy="29618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定例の振り返りを実施し、進捗や課題を客観的に確認する。改善点を次の行動に反映することで、プロジェクトの精度と実行力を高められる。</a:t>
              </a:r>
            </a:p>
          </p:txBody>
        </p:sp>
        <p:sp>
          <p:nvSpPr>
            <p:cNvPr id="33" name="二等辺三角形 32">
              <a:extLst>
                <a:ext uri="{FF2B5EF4-FFF2-40B4-BE49-F238E27FC236}">
                  <a16:creationId xmlns:a16="http://schemas.microsoft.com/office/drawing/2014/main" id="{649F62B7-E67C-9B18-A459-11325F367891}"/>
                </a:ext>
              </a:extLst>
            </p:cNvPr>
            <p:cNvSpPr/>
            <p:nvPr/>
          </p:nvSpPr>
          <p:spPr>
            <a:xfrm rot="10800000">
              <a:off x="5984158" y="1979955"/>
              <a:ext cx="698862" cy="181045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endPara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884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282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