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CF5B1B-F6DE-43A0-B76E-6E0F6F1BC512}" v="1" dt="2026-02-10T13:11:28.249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1:28.247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11:28.247" v="24622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22315-695B-9332-B99F-B1DA9CAC3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4CCC83-2B09-55DD-6E10-0E81CF258E4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2AF41FC-541C-32ED-B0F0-A3F995F0B550}"/>
              </a:ext>
            </a:extLst>
          </p:cNvPr>
          <p:cNvSpPr/>
          <p:nvPr/>
        </p:nvSpPr>
        <p:spPr>
          <a:xfrm>
            <a:off x="410918" y="29644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ja-JP" altLang="en-US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課題解決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44AC4B9E-1584-FE3B-4D89-FE4909BADBE2}"/>
              </a:ext>
            </a:extLst>
          </p:cNvPr>
          <p:cNvGrpSpPr/>
          <p:nvPr/>
        </p:nvGrpSpPr>
        <p:grpSpPr>
          <a:xfrm>
            <a:off x="577768" y="1339768"/>
            <a:ext cx="11036464" cy="5221791"/>
            <a:chOff x="577768" y="782073"/>
            <a:chExt cx="11036464" cy="5221791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0360DFE9-169D-7B90-BF98-EEF60AA9910F}"/>
                </a:ext>
              </a:extLst>
            </p:cNvPr>
            <p:cNvSpPr/>
            <p:nvPr/>
          </p:nvSpPr>
          <p:spPr>
            <a:xfrm>
              <a:off x="577769" y="5332398"/>
              <a:ext cx="3240000" cy="6714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Bef>
                  <a:spcPts val="600"/>
                </a:spcBef>
              </a:pPr>
              <a:r>
                <a: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ブランドの考え方や大切な価値感を整理し、判断や表現の基準を明確にする。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321D701C-A2D6-95AC-34B2-E1CFD1DA8CC7}"/>
                </a:ext>
              </a:extLst>
            </p:cNvPr>
            <p:cNvSpPr/>
            <p:nvPr/>
          </p:nvSpPr>
          <p:spPr>
            <a:xfrm>
              <a:off x="4476000" y="5332398"/>
              <a:ext cx="3240000" cy="6714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Bef>
                  <a:spcPts val="600"/>
                </a:spcBef>
              </a:pPr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資料や</a:t>
              </a:r>
              <a:r>
                <a:rPr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Web</a:t>
              </a:r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、営業トークなどの表現を揃え、一貫した印象を持たせる。</a:t>
              </a: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40E27303-0A46-0663-ED75-E78928DFB99D}"/>
                </a:ext>
              </a:extLst>
            </p:cNvPr>
            <p:cNvSpPr/>
            <p:nvPr/>
          </p:nvSpPr>
          <p:spPr>
            <a:xfrm>
              <a:off x="8374232" y="5332398"/>
              <a:ext cx="3240000" cy="6714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Bef>
                  <a:spcPts val="600"/>
                </a:spcBef>
              </a:pPr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社内でブランドの考え方を共有し、日々の行動や判断に反映させる。</a:t>
              </a:r>
            </a:p>
          </p:txBody>
        </p:sp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44AAE66C-2CE9-5C5C-E916-8D88DE8ADD57}"/>
                </a:ext>
              </a:extLst>
            </p:cNvPr>
            <p:cNvCxnSpPr>
              <a:cxnSpLocks/>
            </p:cNvCxnSpPr>
            <p:nvPr/>
          </p:nvCxnSpPr>
          <p:spPr>
            <a:xfrm>
              <a:off x="2197769" y="1871696"/>
              <a:ext cx="0" cy="33194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矢印コネクタ 29">
              <a:extLst>
                <a:ext uri="{FF2B5EF4-FFF2-40B4-BE49-F238E27FC236}">
                  <a16:creationId xmlns:a16="http://schemas.microsoft.com/office/drawing/2014/main" id="{5DC9091C-61AD-8B33-8DB0-56014CA2A1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1871696"/>
              <a:ext cx="0" cy="33194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矢印コネクタ 30">
              <a:extLst>
                <a:ext uri="{FF2B5EF4-FFF2-40B4-BE49-F238E27FC236}">
                  <a16:creationId xmlns:a16="http://schemas.microsoft.com/office/drawing/2014/main" id="{D247778B-23E6-9657-E654-BAF4B8C31EC0}"/>
                </a:ext>
              </a:extLst>
            </p:cNvPr>
            <p:cNvCxnSpPr>
              <a:cxnSpLocks/>
            </p:cNvCxnSpPr>
            <p:nvPr/>
          </p:nvCxnSpPr>
          <p:spPr>
            <a:xfrm>
              <a:off x="9994232" y="1871696"/>
              <a:ext cx="0" cy="33194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1A82C4FF-A65F-BE98-7781-2F546E79D87E}"/>
                </a:ext>
              </a:extLst>
            </p:cNvPr>
            <p:cNvSpPr/>
            <p:nvPr/>
          </p:nvSpPr>
          <p:spPr>
            <a:xfrm>
              <a:off x="577768" y="2401627"/>
              <a:ext cx="3239994" cy="331947"/>
            </a:xfrm>
            <a:prstGeom prst="rect">
              <a:avLst/>
            </a:prstGeom>
            <a:solidFill>
              <a:srgbClr val="F6E0B0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解決策</a:t>
              </a:r>
              <a:r>
                <a:rPr kumimoji="1"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1</a:t>
              </a:r>
              <a:endParaRPr kumimoji="1"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28617CE1-61DD-816C-CD46-1B454D9D5BC0}"/>
                </a:ext>
              </a:extLst>
            </p:cNvPr>
            <p:cNvSpPr/>
            <p:nvPr/>
          </p:nvSpPr>
          <p:spPr>
            <a:xfrm>
              <a:off x="577769" y="2733575"/>
              <a:ext cx="3240000" cy="23493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  <a:cs typeface="+mn-cs"/>
                </a:rPr>
                <a:t>軸の定義</a:t>
              </a:r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3B190C6D-A373-577D-9907-A455EB8E8BC9}"/>
                </a:ext>
              </a:extLst>
            </p:cNvPr>
            <p:cNvSpPr/>
            <p:nvPr/>
          </p:nvSpPr>
          <p:spPr>
            <a:xfrm>
              <a:off x="4475993" y="2401627"/>
              <a:ext cx="3239994" cy="331947"/>
            </a:xfrm>
            <a:prstGeom prst="rect">
              <a:avLst/>
            </a:prstGeom>
            <a:solidFill>
              <a:srgbClr val="F6E0B0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解決策</a:t>
              </a:r>
              <a:r>
                <a:rPr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2</a:t>
              </a:r>
              <a:endPara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0AD72AE6-3880-309D-4B8C-99C6694748AE}"/>
                </a:ext>
              </a:extLst>
            </p:cNvPr>
            <p:cNvSpPr/>
            <p:nvPr/>
          </p:nvSpPr>
          <p:spPr>
            <a:xfrm>
              <a:off x="8374235" y="2401627"/>
              <a:ext cx="3239994" cy="331947"/>
            </a:xfrm>
            <a:prstGeom prst="rect">
              <a:avLst/>
            </a:prstGeom>
            <a:solidFill>
              <a:srgbClr val="F6E0B0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解決策</a:t>
              </a:r>
              <a:r>
                <a:rPr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3</a:t>
              </a:r>
              <a:endPara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094FBE46-FD72-2137-BD9F-620E3ABF1976}"/>
                </a:ext>
              </a:extLst>
            </p:cNvPr>
            <p:cNvSpPr/>
            <p:nvPr/>
          </p:nvSpPr>
          <p:spPr>
            <a:xfrm>
              <a:off x="4476000" y="2733575"/>
              <a:ext cx="3240000" cy="23493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  <a:cs typeface="+mn-cs"/>
                </a:rPr>
                <a:t>表現統一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4061C5C2-15C9-1EA6-D248-6D24643894AE}"/>
                </a:ext>
              </a:extLst>
            </p:cNvPr>
            <p:cNvSpPr/>
            <p:nvPr/>
          </p:nvSpPr>
          <p:spPr>
            <a:xfrm>
              <a:off x="8374232" y="2733575"/>
              <a:ext cx="3240000" cy="23493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1200"/>
                </a:spcBef>
              </a:pPr>
              <a:r>
                <a:rPr lang="ja-JP" altLang="en-US" sz="28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共有浸透</a:t>
              </a: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959AFFF5-E1B1-DE9F-F287-06D221DBD0A1}"/>
                </a:ext>
              </a:extLst>
            </p:cNvPr>
            <p:cNvSpPr/>
            <p:nvPr/>
          </p:nvSpPr>
          <p:spPr>
            <a:xfrm>
              <a:off x="577768" y="782073"/>
              <a:ext cx="11036460" cy="331947"/>
            </a:xfrm>
            <a:prstGeom prst="rect">
              <a:avLst/>
            </a:prstGeom>
            <a:solidFill>
              <a:srgbClr val="F6E0B0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課題</a:t>
              </a: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2C1E4E08-8C27-8C1E-B329-DBB107E8865F}"/>
                </a:ext>
              </a:extLst>
            </p:cNvPr>
            <p:cNvSpPr/>
            <p:nvPr/>
          </p:nvSpPr>
          <p:spPr>
            <a:xfrm>
              <a:off x="577768" y="1114021"/>
              <a:ext cx="11036461" cy="52640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ブランドの印象が統一されていない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9637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170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